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9" r:id="rId3"/>
    <p:sldId id="258" r:id="rId4"/>
    <p:sldId id="260" r:id="rId5"/>
    <p:sldId id="261" r:id="rId6"/>
    <p:sldId id="262" r:id="rId7"/>
    <p:sldId id="263" r:id="rId8"/>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0066"/>
    <a:srgbClr val="7208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51" d="100"/>
          <a:sy n="51" d="100"/>
        </p:scale>
        <p:origin x="289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0BF06-CD00-48F5-983E-090871E8558A}" type="datetimeFigureOut">
              <a:rPr lang="en-US" smtClean="0"/>
              <a:t>4/3/2023</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0A029-EB16-4DA3-B574-F56E427869B5}" type="slidenum">
              <a:rPr lang="en-US" smtClean="0"/>
              <a:t>‹#›</a:t>
            </a:fld>
            <a:endParaRPr lang="en-US"/>
          </a:p>
        </p:txBody>
      </p:sp>
    </p:spTree>
    <p:extLst>
      <p:ext uri="{BB962C8B-B14F-4D97-AF65-F5344CB8AC3E}">
        <p14:creationId xmlns:p14="http://schemas.microsoft.com/office/powerpoint/2010/main" val="333218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A029-EB16-4DA3-B574-F56E427869B5}" type="slidenum">
              <a:rPr lang="en-US" smtClean="0"/>
              <a:t>4</a:t>
            </a:fld>
            <a:endParaRPr lang="en-US"/>
          </a:p>
        </p:txBody>
      </p:sp>
    </p:spTree>
    <p:extLst>
      <p:ext uri="{BB962C8B-B14F-4D97-AF65-F5344CB8AC3E}">
        <p14:creationId xmlns:p14="http://schemas.microsoft.com/office/powerpoint/2010/main" val="272104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A029-EB16-4DA3-B574-F56E427869B5}" type="slidenum">
              <a:rPr lang="en-US" smtClean="0"/>
              <a:t>6</a:t>
            </a:fld>
            <a:endParaRPr lang="en-US"/>
          </a:p>
        </p:txBody>
      </p:sp>
    </p:spTree>
    <p:extLst>
      <p:ext uri="{BB962C8B-B14F-4D97-AF65-F5344CB8AC3E}">
        <p14:creationId xmlns:p14="http://schemas.microsoft.com/office/powerpoint/2010/main" val="71848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A029-EB16-4DA3-B574-F56E427869B5}" type="slidenum">
              <a:rPr lang="en-US" smtClean="0"/>
              <a:t>7</a:t>
            </a:fld>
            <a:endParaRPr lang="en-US"/>
          </a:p>
        </p:txBody>
      </p:sp>
    </p:spTree>
    <p:extLst>
      <p:ext uri="{BB962C8B-B14F-4D97-AF65-F5344CB8AC3E}">
        <p14:creationId xmlns:p14="http://schemas.microsoft.com/office/powerpoint/2010/main" val="73958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3.png"/><Relationship Id="rId7" Type="http://schemas.openxmlformats.org/officeDocument/2006/relationships/hyperlink" Target="https://absacorp.sharepoint.com/:f:/r/sites/ts_CibCompliance/Shared%20Docs/Training/Training%202023?csf=1&amp;web=1&amp;e=Gmuise" TargetMode="External"/><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cid:image001.png@01D95D75.68AFD190" TargetMode="External"/><Relationship Id="rId5" Type="http://schemas.openxmlformats.org/officeDocument/2006/relationships/image" Target="../media/image4.png"/><Relationship Id="rId4" Type="http://schemas.openxmlformats.org/officeDocument/2006/relationships/image" Target="cid:image002.png@01D95D75.68AFD19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28E722-8460-49E7-B126-A2EA5082FD89}"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400092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8E722-8460-49E7-B126-A2EA5082FD89}"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261532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8E722-8460-49E7-B126-A2EA5082FD89}"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58200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1" name="Picture 10" descr="​Folder icon">
            <a:extLst>
              <a:ext uri="{FF2B5EF4-FFF2-40B4-BE49-F238E27FC236}">
                <a16:creationId xmlns:a16="http://schemas.microsoft.com/office/drawing/2014/main" id="{359118F5-1122-606F-E385-EE1DBFA29D06}"/>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0" y="450320"/>
            <a:ext cx="141821" cy="152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95972D22-3061-96BC-C7A1-EE2B0A0E6DF5}"/>
              </a:ext>
            </a:extLst>
          </p:cNvPr>
          <p:cNvPicPr>
            <a:picLocks noChangeAspect="1" noChangeArrowheads="1"/>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296333" y="431449"/>
            <a:ext cx="6265333" cy="26412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31599579-B506-2924-29ED-A78F651C1CD3}"/>
              </a:ext>
            </a:extLst>
          </p:cNvPr>
          <p:cNvGraphicFramePr>
            <a:graphicFrameLocks noGrp="1"/>
          </p:cNvGraphicFramePr>
          <p:nvPr userDrawn="1">
            <p:extLst>
              <p:ext uri="{D42A27DB-BD31-4B8C-83A1-F6EECF244321}">
                <p14:modId xmlns:p14="http://schemas.microsoft.com/office/powerpoint/2010/main" val="3023758953"/>
              </p:ext>
            </p:extLst>
          </p:nvPr>
        </p:nvGraphicFramePr>
        <p:xfrm>
          <a:off x="296333" y="3223335"/>
          <a:ext cx="6265333" cy="8537215"/>
        </p:xfrm>
        <a:graphic>
          <a:graphicData uri="http://schemas.openxmlformats.org/drawingml/2006/table">
            <a:tbl>
              <a:tblPr firstRow="1" bandRow="1">
                <a:tableStyleId>{5C22544A-7EE6-4342-B048-85BDC9FD1C3A}</a:tableStyleId>
              </a:tblPr>
              <a:tblGrid>
                <a:gridCol w="6265333">
                  <a:extLst>
                    <a:ext uri="{9D8B030D-6E8A-4147-A177-3AD203B41FA5}">
                      <a16:colId xmlns:a16="http://schemas.microsoft.com/office/drawing/2014/main" val="3778437718"/>
                    </a:ext>
                  </a:extLst>
                </a:gridCol>
              </a:tblGrid>
              <a:tr h="8537215">
                <a:tc>
                  <a:txBody>
                    <a:bodyPr/>
                    <a:lstStyle/>
                    <a:p>
                      <a:endParaRPr lang="en-US" dirty="0"/>
                    </a:p>
                  </a:txBody>
                  <a:tcPr>
                    <a:solidFill>
                      <a:srgbClr val="720810"/>
                    </a:solidFill>
                  </a:tcPr>
                </a:tc>
                <a:extLst>
                  <a:ext uri="{0D108BD9-81ED-4DB2-BD59-A6C34878D82A}">
                    <a16:rowId xmlns:a16="http://schemas.microsoft.com/office/drawing/2014/main" val="1202874509"/>
                  </a:ext>
                </a:extLst>
              </a:tr>
            </a:tbl>
          </a:graphicData>
        </a:graphic>
      </p:graphicFrame>
      <p:graphicFrame>
        <p:nvGraphicFramePr>
          <p:cNvPr id="11" name="Table 11">
            <a:extLst>
              <a:ext uri="{FF2B5EF4-FFF2-40B4-BE49-F238E27FC236}">
                <a16:creationId xmlns:a16="http://schemas.microsoft.com/office/drawing/2014/main" id="{397F66B5-15F0-2D51-4534-06DF01DE8170}"/>
              </a:ext>
            </a:extLst>
          </p:cNvPr>
          <p:cNvGraphicFramePr>
            <a:graphicFrameLocks noGrp="1"/>
          </p:cNvGraphicFramePr>
          <p:nvPr userDrawn="1">
            <p:extLst>
              <p:ext uri="{D42A27DB-BD31-4B8C-83A1-F6EECF244321}">
                <p14:modId xmlns:p14="http://schemas.microsoft.com/office/powerpoint/2010/main" val="1532329267"/>
              </p:ext>
            </p:extLst>
          </p:nvPr>
        </p:nvGraphicFramePr>
        <p:xfrm>
          <a:off x="771525" y="3695700"/>
          <a:ext cx="5314950" cy="7436210"/>
        </p:xfrm>
        <a:graphic>
          <a:graphicData uri="http://schemas.openxmlformats.org/drawingml/2006/table">
            <a:tbl>
              <a:tblPr firstRow="1" bandRow="1">
                <a:tableStyleId>{5C22544A-7EE6-4342-B048-85BDC9FD1C3A}</a:tableStyleId>
              </a:tblPr>
              <a:tblGrid>
                <a:gridCol w="5314950">
                  <a:extLst>
                    <a:ext uri="{9D8B030D-6E8A-4147-A177-3AD203B41FA5}">
                      <a16:colId xmlns:a16="http://schemas.microsoft.com/office/drawing/2014/main" val="931333445"/>
                    </a:ext>
                  </a:extLst>
                </a:gridCol>
              </a:tblGrid>
              <a:tr h="7436210">
                <a:tc>
                  <a:txBody>
                    <a:bodyPr/>
                    <a:lstStyle/>
                    <a:p>
                      <a:endParaRPr lang="en-US" dirty="0"/>
                    </a:p>
                    <a:p>
                      <a:pPr marL="0" marR="0">
                        <a:spcBef>
                          <a:spcPts val="0"/>
                        </a:spcBef>
                        <a:spcAft>
                          <a:spcPts val="0"/>
                        </a:spcAft>
                      </a:pPr>
                      <a:r>
                        <a:rPr lang="en-US" sz="2800" b="1" dirty="0">
                          <a:solidFill>
                            <a:srgbClr val="960000"/>
                          </a:solidFill>
                          <a:effectLst/>
                          <a:latin typeface="Calibri" panose="020F0502020204030204" pitchFamily="34" charset="0"/>
                          <a:ea typeface="Calibri" panose="020F0502020204030204" pitchFamily="34" charset="0"/>
                        </a:rPr>
                        <a:t>Upcoming Learning Alert</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400" dirty="0">
                          <a:solidFill>
                            <a:srgbClr val="58585B"/>
                          </a:solidFill>
                          <a:effectLst/>
                          <a:latin typeface="Arial" panose="020B0604020202020204" pitchFamily="34" charset="0"/>
                          <a:ea typeface="Calibri" panose="020F0502020204030204" pitchFamily="34" charset="0"/>
                        </a:rPr>
                        <a:t>Dear Colleague </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dirty="0">
                          <a:solidFill>
                            <a:srgbClr val="58585B"/>
                          </a:solidFill>
                          <a:effectLst/>
                          <a:latin typeface="Arial" panose="020B0604020202020204" pitchFamily="34" charset="0"/>
                          <a:ea typeface="Calibri" panose="020F0502020204030204" pitchFamily="34" charset="0"/>
                        </a:rPr>
                        <a:t>Kindly find below a list of all upcoming training to remind your business area of and to encourage colleagues to complete</a:t>
                      </a:r>
                      <a:r>
                        <a:rPr lang="en-US" sz="1400" dirty="0">
                          <a:solidFill>
                            <a:srgbClr val="000000"/>
                          </a:solidFill>
                          <a:effectLst/>
                          <a:latin typeface="Arial" panose="020B0604020202020204" pitchFamily="34" charset="0"/>
                          <a:ea typeface="Calibri" panose="020F0502020204030204" pitchFamily="34" charset="0"/>
                        </a:rPr>
                        <a:t> </a:t>
                      </a:r>
                      <a:r>
                        <a:rPr lang="en-US" sz="1400" dirty="0">
                          <a:solidFill>
                            <a:srgbClr val="58585B"/>
                          </a:solidFill>
                          <a:effectLst/>
                          <a:latin typeface="Arial" panose="020B0604020202020204" pitchFamily="34" charset="0"/>
                          <a:ea typeface="Calibri" panose="020F0502020204030204" pitchFamily="34" charset="0"/>
                        </a:rPr>
                        <a:t>before assigned due dates. </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b="1" dirty="0">
                          <a:solidFill>
                            <a:srgbClr val="58585B"/>
                          </a:solidFill>
                          <a:effectLst/>
                          <a:latin typeface="Arial" panose="020B0604020202020204" pitchFamily="34" charset="0"/>
                          <a:ea typeface="Calibri" panose="020F0502020204030204" pitchFamily="34" charset="0"/>
                        </a:rPr>
                        <a:t>Please note that MT: FC1 Preventing Financial Crime 2022 is due today 15 March 2023.</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dirty="0">
                          <a:solidFill>
                            <a:srgbClr val="58585B"/>
                          </a:solidFill>
                          <a:effectLst/>
                          <a:latin typeface="Arial" panose="020B0604020202020204" pitchFamily="34"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dirty="0">
                          <a:solidFill>
                            <a:srgbClr val="58585B"/>
                          </a:solidFill>
                          <a:effectLst/>
                          <a:latin typeface="Arial" panose="020B0604020202020204" pitchFamily="34" charset="0"/>
                          <a:ea typeface="Calibri" panose="020F0502020204030204" pitchFamily="34" charset="0"/>
                        </a:rPr>
                        <a:t>***For a comprehensive list of overdue as well as up and coming training, please refer to the recent training report loaded on 13 February 2023 on SharePoint***.</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u="sng" dirty="0">
                          <a:solidFill>
                            <a:srgbClr val="0000FF"/>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 Training 2023</a:t>
                      </a:r>
                      <a:endParaRPr lang="en-US" sz="1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dirty="0">
                          <a:solidFill>
                            <a:srgbClr val="58585B"/>
                          </a:solidFill>
                          <a:effectLst/>
                          <a:latin typeface="Arial" panose="020B0604020202020204" pitchFamily="34"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marL="0" marR="0" algn="ctr">
                        <a:lnSpc>
                          <a:spcPts val="1680"/>
                        </a:lnSpc>
                        <a:spcBef>
                          <a:spcPts val="0"/>
                        </a:spcBef>
                        <a:spcAft>
                          <a:spcPts val="1680"/>
                        </a:spcAft>
                      </a:pPr>
                      <a:r>
                        <a:rPr lang="en-US" sz="1400" b="1" dirty="0">
                          <a:solidFill>
                            <a:srgbClr val="960000"/>
                          </a:solidFill>
                          <a:effectLst/>
                          <a:latin typeface="Arial" panose="020B0604020202020204" pitchFamily="34" charset="0"/>
                          <a:ea typeface="Calibri" panose="020F0502020204030204" pitchFamily="34" charset="0"/>
                        </a:rPr>
                        <a:t>Upcoming Modules for the month of March (2023)</a:t>
                      </a:r>
                      <a:endParaRPr lang="en-US" sz="1400" dirty="0">
                        <a:effectLst/>
                        <a:latin typeface="Times New Roman" panose="02020603050405020304" pitchFamily="18" charset="0"/>
                        <a:ea typeface="Calibri" panose="020F0502020204030204" pitchFamily="34" charset="0"/>
                      </a:endParaRPr>
                    </a:p>
                    <a:p>
                      <a:endParaRPr lang="en-US" dirty="0"/>
                    </a:p>
                  </a:txBody>
                  <a:tcPr>
                    <a:solidFill>
                      <a:schemeClr val="bg1"/>
                    </a:solidFill>
                  </a:tcPr>
                </a:tc>
                <a:extLst>
                  <a:ext uri="{0D108BD9-81ED-4DB2-BD59-A6C34878D82A}">
                    <a16:rowId xmlns:a16="http://schemas.microsoft.com/office/drawing/2014/main" val="2658369032"/>
                  </a:ext>
                </a:extLst>
              </a:tr>
            </a:tbl>
          </a:graphicData>
        </a:graphic>
      </p:graphicFrame>
      <p:pic>
        <p:nvPicPr>
          <p:cNvPr id="13" name="Picture 12">
            <a:extLst>
              <a:ext uri="{FF2B5EF4-FFF2-40B4-BE49-F238E27FC236}">
                <a16:creationId xmlns:a16="http://schemas.microsoft.com/office/drawing/2014/main" id="{7FA379CE-B0D6-B514-899C-97D17597C3AD}"/>
              </a:ext>
            </a:extLst>
          </p:cNvPr>
          <p:cNvPicPr>
            <a:picLocks noChangeAspect="1"/>
          </p:cNvPicPr>
          <p:nvPr userDrawn="1"/>
        </p:nvPicPr>
        <p:blipFill>
          <a:blip r:embed="rId8"/>
          <a:stretch>
            <a:fillRect/>
          </a:stretch>
        </p:blipFill>
        <p:spPr>
          <a:xfrm>
            <a:off x="1099920" y="8109842"/>
            <a:ext cx="4658157" cy="3022068"/>
          </a:xfrm>
          <a:prstGeom prst="rect">
            <a:avLst/>
          </a:prstGeom>
        </p:spPr>
      </p:pic>
    </p:spTree>
    <p:extLst>
      <p:ext uri="{BB962C8B-B14F-4D97-AF65-F5344CB8AC3E}">
        <p14:creationId xmlns:p14="http://schemas.microsoft.com/office/powerpoint/2010/main" val="294352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8E722-8460-49E7-B126-A2EA5082FD89}"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288270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8E722-8460-49E7-B126-A2EA5082FD89}"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238173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8E722-8460-49E7-B126-A2EA5082FD89}"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102263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28E722-8460-49E7-B126-A2EA5082FD89}"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71603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8E722-8460-49E7-B126-A2EA5082FD89}"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429091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28E722-8460-49E7-B126-A2EA5082FD89}"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177757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28E722-8460-49E7-B126-A2EA5082FD89}"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F053-D690-40AA-A301-65943333CBCC}" type="slidenum">
              <a:rPr lang="en-US" smtClean="0"/>
              <a:t>‹#›</a:t>
            </a:fld>
            <a:endParaRPr lang="en-US"/>
          </a:p>
        </p:txBody>
      </p:sp>
    </p:spTree>
    <p:extLst>
      <p:ext uri="{BB962C8B-B14F-4D97-AF65-F5344CB8AC3E}">
        <p14:creationId xmlns:p14="http://schemas.microsoft.com/office/powerpoint/2010/main" val="349842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C00000"/>
          </a:fgClr>
          <a:bgClr>
            <a:srgbClr val="72081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5028E722-8460-49E7-B126-A2EA5082FD89}" type="datetimeFigureOut">
              <a:rPr lang="en-US" smtClean="0"/>
              <a:t>4/3/2023</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933F053-D690-40AA-A301-65943333CBCC}" type="slidenum">
              <a:rPr lang="en-US" smtClean="0"/>
              <a:t>‹#›</a:t>
            </a:fld>
            <a:endParaRPr lang="en-US"/>
          </a:p>
        </p:txBody>
      </p:sp>
    </p:spTree>
    <p:extLst>
      <p:ext uri="{BB962C8B-B14F-4D97-AF65-F5344CB8AC3E}">
        <p14:creationId xmlns:p14="http://schemas.microsoft.com/office/powerpoint/2010/main" val="1746032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bsacorp.sharepoint.com/sites/intra_CrossBorderActivities/Lists/Travel%20Form/NewForm.aspx" TargetMode="External"/><Relationship Id="rId2" Type="http://schemas.openxmlformats.org/officeDocument/2006/relationships/hyperlink" Target="https://absacorp.sharepoint.com/sites/intra_CrossBorderActivities"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unsubscribe@absa.co.za" TargetMode="External"/><Relationship Id="rId5" Type="http://schemas.openxmlformats.org/officeDocument/2006/relationships/hyperlink" Target="mailto:africaregulatoryrelations@absa.africa" TargetMode="External"/><Relationship Id="rId4" Type="http://schemas.openxmlformats.org/officeDocument/2006/relationships/hyperlink" Target="https://absacorp.sharepoint.com/sites/intra_PolicyHub/Policy%20Documents/Forms/AllItems.aspx?id=%2Fsites%2Fintra%5FPolicyHub%2FPolicy%20Documents%2FContact%20with%20Regulators%20Policy%2Epdf&amp;parent=%2Fsites%2Fintra%5FPolicyHub%2FPolicy%20Documen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bsacorp.sharepoint.com/:v:/s/intra_compliance/EUB5EQoJb_tOt9uEnb8y7FwBFFAT-q7tuyQVkor2pCKfuQ?e=8bdrOZ"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mailto:unsubscribe@absa.co.za" TargetMode="External"/><Relationship Id="rId4" Type="http://schemas.openxmlformats.org/officeDocument/2006/relationships/hyperlink" Target="https://absacorp-my.sharepoint.com/:v:/r/personal/sivakumaran_chetty_absa_africa/Documents/Recordings/Your%20Exclusive%20Invitation%20to%20a%20Masterclass%20on%20the%20Conduct%20Standard%20for%20Banks-20230227_094511-Meeting%20Recording.mp4?csf=1&amp;web=1&amp;e=PEtIvZ"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mailto:unsubscribe@absa.co.z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teams.microsoft.com/l/meetup-join/19%3ameeting_YzNlZjRiNjQtNDJmOC00NzQ1LTkzODktNzExNGZjNzRjYmQ5%40thread.v2/0?context=%7b%22Tid%22%3a%225be1f46d-495f-465b-9507-996e8c8cdcb6%22%2c%22Oid%22%3a%22d043374d-eec1-4c42-b333-45727bf5c556%22%7d" TargetMode="External"/><Relationship Id="rId5" Type="http://schemas.openxmlformats.org/officeDocument/2006/relationships/hyperlink" Target="https://absacorp.sharepoint.com/:v:/s/intra_compliance/EUtskXejsvFGjxBnmwF5Nk4BdPBzSG9AZ7aBAOEFs2FfPw"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5ABB-6F58-D313-DA8A-56209DCF29F1}"/>
              </a:ext>
            </a:extLst>
          </p:cNvPr>
          <p:cNvSpPr>
            <a:spLocks noGrp="1"/>
          </p:cNvSpPr>
          <p:nvPr>
            <p:ph type="ctrTitle"/>
          </p:nvPr>
        </p:nvSpPr>
        <p:spPr/>
        <p:txBody>
          <a:bodyPr/>
          <a:lstStyle/>
          <a:p>
            <a:r>
              <a:rPr lang="en-US" b="1" dirty="0">
                <a:solidFill>
                  <a:schemeClr val="bg1"/>
                </a:solidFill>
              </a:rPr>
              <a:t>Comms Calendar</a:t>
            </a:r>
          </a:p>
        </p:txBody>
      </p:sp>
      <p:sp>
        <p:nvSpPr>
          <p:cNvPr id="3" name="Subtitle 2">
            <a:extLst>
              <a:ext uri="{FF2B5EF4-FFF2-40B4-BE49-F238E27FC236}">
                <a16:creationId xmlns:a16="http://schemas.microsoft.com/office/drawing/2014/main" id="{785A594D-CB1D-C088-E98C-541924345105}"/>
              </a:ext>
            </a:extLst>
          </p:cNvPr>
          <p:cNvSpPr>
            <a:spLocks noGrp="1"/>
          </p:cNvSpPr>
          <p:nvPr>
            <p:ph type="subTitle" idx="1"/>
          </p:nvPr>
        </p:nvSpPr>
        <p:spPr/>
        <p:txBody>
          <a:bodyPr>
            <a:normAutofit/>
          </a:bodyPr>
          <a:lstStyle/>
          <a:p>
            <a:r>
              <a:rPr lang="en-US" sz="2800" dirty="0">
                <a:solidFill>
                  <a:schemeClr val="bg1"/>
                </a:solidFill>
              </a:rPr>
              <a:t>Comms to add on to the university</a:t>
            </a:r>
          </a:p>
        </p:txBody>
      </p:sp>
    </p:spTree>
    <p:extLst>
      <p:ext uri="{BB962C8B-B14F-4D97-AF65-F5344CB8AC3E}">
        <p14:creationId xmlns:p14="http://schemas.microsoft.com/office/powerpoint/2010/main" val="162976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736E5-F76F-B87C-EB49-AB39A88C65F3}"/>
              </a:ext>
            </a:extLst>
          </p:cNvPr>
          <p:cNvSpPr>
            <a:spLocks noGrp="1"/>
          </p:cNvSpPr>
          <p:nvPr>
            <p:ph type="title"/>
          </p:nvPr>
        </p:nvSpPr>
        <p:spPr>
          <a:xfrm>
            <a:off x="490538" y="6365519"/>
            <a:ext cx="5915025" cy="643469"/>
          </a:xfrm>
        </p:spPr>
        <p:txBody>
          <a:bodyPr vert="horz" wrap="square" lIns="91440" tIns="45720" rIns="91440" bIns="45720" rtlCol="0" anchor="b">
            <a:normAutofit/>
          </a:bodyPr>
          <a:lstStyle/>
          <a:p>
            <a:pPr defTabSz="914400"/>
            <a:r>
              <a:rPr lang="en-US" sz="2800" b="1" dirty="0">
                <a:solidFill>
                  <a:schemeClr val="bg1"/>
                </a:solidFill>
              </a:rPr>
              <a:t>Cross Border Activities Update</a:t>
            </a:r>
          </a:p>
        </p:txBody>
      </p:sp>
      <p:sp>
        <p:nvSpPr>
          <p:cNvPr id="6" name="Text Placeholder 5">
            <a:extLst>
              <a:ext uri="{FF2B5EF4-FFF2-40B4-BE49-F238E27FC236}">
                <a16:creationId xmlns:a16="http://schemas.microsoft.com/office/drawing/2014/main" id="{74CEF6B2-524E-7D79-1BE2-AD3E34BB8CFA}"/>
              </a:ext>
            </a:extLst>
          </p:cNvPr>
          <p:cNvSpPr txBox="1">
            <a:spLocks noGrp="1"/>
          </p:cNvSpPr>
          <p:nvPr>
            <p:ph type="body" idx="1"/>
          </p:nvPr>
        </p:nvSpPr>
        <p:spPr>
          <a:xfrm>
            <a:off x="209550" y="7008988"/>
            <a:ext cx="6438900" cy="4935362"/>
          </a:xfrm>
          <a:prstGeom prst="rect">
            <a:avLst/>
          </a:prstGeom>
        </p:spPr>
        <p:txBody>
          <a:bodyPr vert="horz" lIns="91440" tIns="45720" rIns="91440" bIns="45720" rtlCol="0" anchor="t">
            <a:noAutofit/>
          </a:bodyPr>
          <a:lstStyle/>
          <a:p>
            <a:pPr defTabSz="914400">
              <a:spcBef>
                <a:spcPts val="1000"/>
              </a:spcBef>
            </a:pPr>
            <a:endParaRPr lang="en-US" sz="1400" b="1" dirty="0">
              <a:solidFill>
                <a:schemeClr val="bg1"/>
              </a:solidFill>
            </a:endParaRPr>
          </a:p>
          <a:p>
            <a:pPr defTabSz="914400">
              <a:spcBef>
                <a:spcPts val="1000"/>
              </a:spcBef>
            </a:pPr>
            <a:r>
              <a:rPr lang="en-US" sz="1400" dirty="0">
                <a:solidFill>
                  <a:schemeClr val="bg1"/>
                </a:solidFill>
              </a:rPr>
              <a:t>Cross border activities and travel are a necessary aspect of our international operations.</a:t>
            </a:r>
          </a:p>
          <a:p>
            <a:pPr defTabSz="914400">
              <a:spcBef>
                <a:spcPts val="1000"/>
              </a:spcBef>
            </a:pPr>
            <a:r>
              <a:rPr lang="en-US" sz="1400" dirty="0">
                <a:solidFill>
                  <a:schemeClr val="bg1"/>
                </a:solidFill>
              </a:rPr>
              <a:t>Such activities however create compliance and regulatory risks to the CIB business and its employees if the activities are not conducted in line with the specific countries' licenses and regulation.</a:t>
            </a:r>
          </a:p>
          <a:p>
            <a:pPr defTabSz="914400">
              <a:spcBef>
                <a:spcPts val="1000"/>
              </a:spcBef>
            </a:pPr>
            <a:r>
              <a:rPr lang="en-US" sz="1400" dirty="0">
                <a:solidFill>
                  <a:schemeClr val="bg1"/>
                </a:solidFill>
              </a:rPr>
              <a:t>To manage this risk, we have created the Cross Border Travel Form (available on the </a:t>
            </a:r>
            <a:r>
              <a:rPr lang="en-US" sz="1400" u="sng" dirty="0">
                <a:solidFill>
                  <a:schemeClr val="bg1"/>
                </a:solidFill>
                <a:hlinkClick r:id="rId2"/>
              </a:rPr>
              <a:t>CIB Cross Border Site</a:t>
            </a:r>
            <a:r>
              <a:rPr lang="en-US" sz="1400" dirty="0">
                <a:solidFill>
                  <a:schemeClr val="bg1"/>
                </a:solidFill>
              </a:rPr>
              <a:t>), to be used by employees travelling to countries outside their usual country of employment prior to engaging in regulated activities.</a:t>
            </a:r>
          </a:p>
          <a:p>
            <a:pPr defTabSz="914400">
              <a:spcBef>
                <a:spcPts val="1000"/>
              </a:spcBef>
            </a:pPr>
            <a:r>
              <a:rPr lang="en-US" sz="1400" dirty="0">
                <a:solidFill>
                  <a:schemeClr val="bg1"/>
                </a:solidFill>
              </a:rPr>
              <a:t>Employees must log the nature of their travel and activities on the Cross Border Travel Form </a:t>
            </a:r>
            <a:r>
              <a:rPr lang="en-US" sz="1400" b="1" dirty="0">
                <a:solidFill>
                  <a:schemeClr val="bg1"/>
                </a:solidFill>
              </a:rPr>
              <a:t>prior to travelling.</a:t>
            </a:r>
            <a:endParaRPr lang="en-US" sz="1400" dirty="0">
              <a:solidFill>
                <a:schemeClr val="bg1"/>
              </a:solidFill>
            </a:endParaRPr>
          </a:p>
          <a:p>
            <a:pPr defTabSz="914400">
              <a:spcBef>
                <a:spcPts val="1000"/>
              </a:spcBef>
            </a:pPr>
            <a:r>
              <a:rPr lang="en-US" sz="1400" dirty="0">
                <a:solidFill>
                  <a:schemeClr val="bg1"/>
                </a:solidFill>
              </a:rPr>
              <a:t>Compliance will consider the travel request and revert to the requestor based on the information completed on the Cross Border Travel Form.</a:t>
            </a:r>
          </a:p>
          <a:p>
            <a:pPr defTabSz="914400">
              <a:spcBef>
                <a:spcPts val="1000"/>
              </a:spcBef>
            </a:pPr>
            <a:r>
              <a:rPr lang="en-US" sz="1400" dirty="0">
                <a:solidFill>
                  <a:schemeClr val="bg1"/>
                </a:solidFill>
              </a:rPr>
              <a:t>Please note that the link to the old Cross Border Form was decommissioned on 12</a:t>
            </a:r>
            <a:r>
              <a:rPr lang="en-US" sz="1400" baseline="30000" dirty="0">
                <a:solidFill>
                  <a:schemeClr val="bg1"/>
                </a:solidFill>
              </a:rPr>
              <a:t>th</a:t>
            </a:r>
            <a:r>
              <a:rPr lang="en-US" sz="1400" dirty="0">
                <a:solidFill>
                  <a:schemeClr val="bg1"/>
                </a:solidFill>
              </a:rPr>
              <a:t> January 2023 and is no longer operational.</a:t>
            </a:r>
          </a:p>
          <a:p>
            <a:pPr defTabSz="914400">
              <a:spcBef>
                <a:spcPts val="1000"/>
              </a:spcBef>
            </a:pPr>
            <a:r>
              <a:rPr lang="en-US" sz="1400" dirty="0">
                <a:solidFill>
                  <a:schemeClr val="bg1"/>
                </a:solidFill>
              </a:rPr>
              <a:t>Link to the new </a:t>
            </a:r>
            <a:r>
              <a:rPr lang="en-US" sz="1400" u="sng" dirty="0">
                <a:solidFill>
                  <a:schemeClr val="bg1"/>
                </a:solidFill>
                <a:hlinkClick r:id="rId3"/>
              </a:rPr>
              <a:t>Cross Border Form</a:t>
            </a:r>
            <a:endParaRPr lang="en-US" sz="1400" dirty="0">
              <a:solidFill>
                <a:schemeClr val="bg1"/>
              </a:solidFill>
            </a:endParaRPr>
          </a:p>
          <a:p>
            <a:pPr defTabSz="914400">
              <a:spcBef>
                <a:spcPts val="1000"/>
              </a:spcBef>
            </a:pPr>
            <a:r>
              <a:rPr lang="en-US" sz="1400" b="1" dirty="0">
                <a:solidFill>
                  <a:schemeClr val="bg1"/>
                </a:solidFill>
              </a:rPr>
              <a:t>Important Note</a:t>
            </a:r>
            <a:r>
              <a:rPr lang="en-US" sz="1400" dirty="0">
                <a:solidFill>
                  <a:schemeClr val="bg1"/>
                </a:solidFill>
              </a:rPr>
              <a:t>: Colleagues are reminded to please log their travel requests prior to undertaking any cross-border travel.</a:t>
            </a:r>
          </a:p>
          <a:p>
            <a:pPr defTabSz="914400">
              <a:spcBef>
                <a:spcPts val="1000"/>
              </a:spcBef>
            </a:pPr>
            <a:r>
              <a:rPr lang="en-US" sz="1400" dirty="0">
                <a:solidFill>
                  <a:schemeClr val="bg1"/>
                </a:solidFill>
              </a:rPr>
              <a:t>Please escalate any questions/queries to Contact BU Compliance Officer.</a:t>
            </a:r>
          </a:p>
          <a:p>
            <a:pPr defTabSz="914400">
              <a:spcBef>
                <a:spcPts val="1000"/>
              </a:spcBef>
            </a:pPr>
            <a:br>
              <a:rPr lang="en-US" sz="1400" dirty="0">
                <a:solidFill>
                  <a:schemeClr val="bg1"/>
                </a:solidFill>
              </a:rPr>
            </a:br>
            <a:endParaRPr lang="en-US" sz="1400" dirty="0">
              <a:solidFill>
                <a:schemeClr val="bg1"/>
              </a:solidFill>
            </a:endParaRPr>
          </a:p>
          <a:p>
            <a:pPr defTabSz="914400">
              <a:spcBef>
                <a:spcPts val="1000"/>
              </a:spcBef>
            </a:pPr>
            <a:r>
              <a:rPr lang="en-US" sz="1400" b="1" dirty="0">
                <a:solidFill>
                  <a:schemeClr val="bg1"/>
                </a:solidFill>
              </a:rPr>
              <a:t>CIB Compliance</a:t>
            </a:r>
            <a:endParaRPr lang="en-US" sz="1400" dirty="0">
              <a:solidFill>
                <a:schemeClr val="bg1"/>
              </a:solidFill>
            </a:endParaRPr>
          </a:p>
        </p:txBody>
      </p:sp>
      <p:pic>
        <p:nvPicPr>
          <p:cNvPr id="7" name="Picture 13">
            <a:extLst>
              <a:ext uri="{FF2B5EF4-FFF2-40B4-BE49-F238E27FC236}">
                <a16:creationId xmlns:a16="http://schemas.microsoft.com/office/drawing/2014/main" id="{4D4B210A-6D27-2601-45CC-3806F34D0D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70" r="25405" b="2"/>
          <a:stretch/>
        </p:blipFill>
        <p:spPr bwMode="auto">
          <a:xfrm>
            <a:off x="20" y="10"/>
            <a:ext cx="6857980" cy="65023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9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63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7828"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 y="0"/>
            <a:ext cx="6857829"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E7B607-E0E4-CD5C-BD8B-1D72EE66BEB1}"/>
              </a:ext>
            </a:extLst>
          </p:cNvPr>
          <p:cNvSpPr>
            <a:spLocks noGrp="1"/>
          </p:cNvSpPr>
          <p:nvPr>
            <p:ph type="title"/>
          </p:nvPr>
        </p:nvSpPr>
        <p:spPr>
          <a:xfrm>
            <a:off x="436202" y="2898141"/>
            <a:ext cx="5985424" cy="571243"/>
          </a:xfrm>
        </p:spPr>
        <p:txBody>
          <a:bodyPr vert="horz" lIns="91440" tIns="45720" rIns="91440" bIns="45720" rtlCol="0" anchor="b">
            <a:normAutofit/>
          </a:bodyPr>
          <a:lstStyle/>
          <a:p>
            <a:pPr algn="ctr" defTabSz="914400"/>
            <a:r>
              <a:rPr lang="en-US" sz="2400" b="1" kern="1200" dirty="0">
                <a:solidFill>
                  <a:srgbClr val="C00000"/>
                </a:solidFill>
                <a:latin typeface="+mj-lt"/>
                <a:ea typeface="+mj-ea"/>
                <a:cs typeface="+mj-cs"/>
              </a:rPr>
              <a:t>Guideline on engaging with regulators 2023</a:t>
            </a:r>
          </a:p>
        </p:txBody>
      </p:sp>
      <p:grpSp>
        <p:nvGrpSpPr>
          <p:cNvPr id="16" name="Group 1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443170" y="0"/>
            <a:ext cx="1414658" cy="3865480"/>
            <a:chOff x="-305" y="-4155"/>
            <a:chExt cx="2514948" cy="2174333"/>
          </a:xfrm>
        </p:grpSpPr>
        <p:sp>
          <p:nvSpPr>
            <p:cNvPr id="17" name="Freeform: Shape 1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2870EA06-2C3C-A6AF-6B41-8AB4C399A519}"/>
              </a:ext>
            </a:extLst>
          </p:cNvPr>
          <p:cNvPicPr>
            <a:picLocks noChangeAspect="1"/>
          </p:cNvPicPr>
          <p:nvPr/>
        </p:nvPicPr>
        <p:blipFill>
          <a:blip r:embed="rId3"/>
          <a:stretch>
            <a:fillRect/>
          </a:stretch>
        </p:blipFill>
        <p:spPr>
          <a:xfrm>
            <a:off x="84575" y="249855"/>
            <a:ext cx="6483298" cy="2658153"/>
          </a:xfrm>
          <a:prstGeom prst="rect">
            <a:avLst/>
          </a:prstGeom>
        </p:spPr>
      </p:pic>
      <p:grpSp>
        <p:nvGrpSpPr>
          <p:cNvPr id="22" name="Group 2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71" y="7685119"/>
            <a:ext cx="1900363" cy="4506881"/>
            <a:chOff x="-305" y="-1"/>
            <a:chExt cx="3832880" cy="2876136"/>
          </a:xfrm>
        </p:grpSpPr>
        <p:sp>
          <p:nvSpPr>
            <p:cNvPr id="23" name="Freeform: Shape 2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a:extLst>
              <a:ext uri="{FF2B5EF4-FFF2-40B4-BE49-F238E27FC236}">
                <a16:creationId xmlns:a16="http://schemas.microsoft.com/office/drawing/2014/main" id="{A44D1A63-482F-9816-4F19-FCC9A424D109}"/>
              </a:ext>
            </a:extLst>
          </p:cNvPr>
          <p:cNvGraphicFramePr>
            <a:graphicFrameLocks noGrp="1"/>
          </p:cNvGraphicFramePr>
          <p:nvPr>
            <p:extLst>
              <p:ext uri="{D42A27DB-BD31-4B8C-83A1-F6EECF244321}">
                <p14:modId xmlns:p14="http://schemas.microsoft.com/office/powerpoint/2010/main" val="1892890051"/>
              </p:ext>
            </p:extLst>
          </p:nvPr>
        </p:nvGraphicFramePr>
        <p:xfrm>
          <a:off x="3326224" y="-9269646"/>
          <a:ext cx="2598325" cy="7886093"/>
        </p:xfrm>
        <a:graphic>
          <a:graphicData uri="http://schemas.openxmlformats.org/drawingml/2006/table">
            <a:tbl>
              <a:tblPr firstRow="1" firstCol="1" bandRow="1"/>
              <a:tblGrid>
                <a:gridCol w="321074">
                  <a:extLst>
                    <a:ext uri="{9D8B030D-6E8A-4147-A177-3AD203B41FA5}">
                      <a16:colId xmlns:a16="http://schemas.microsoft.com/office/drawing/2014/main" val="4089619881"/>
                    </a:ext>
                  </a:extLst>
                </a:gridCol>
                <a:gridCol w="321074">
                  <a:extLst>
                    <a:ext uri="{9D8B030D-6E8A-4147-A177-3AD203B41FA5}">
                      <a16:colId xmlns:a16="http://schemas.microsoft.com/office/drawing/2014/main" val="2374401705"/>
                    </a:ext>
                  </a:extLst>
                </a:gridCol>
                <a:gridCol w="567901">
                  <a:extLst>
                    <a:ext uri="{9D8B030D-6E8A-4147-A177-3AD203B41FA5}">
                      <a16:colId xmlns:a16="http://schemas.microsoft.com/office/drawing/2014/main" val="1461492445"/>
                    </a:ext>
                  </a:extLst>
                </a:gridCol>
                <a:gridCol w="321074">
                  <a:extLst>
                    <a:ext uri="{9D8B030D-6E8A-4147-A177-3AD203B41FA5}">
                      <a16:colId xmlns:a16="http://schemas.microsoft.com/office/drawing/2014/main" val="2754251178"/>
                    </a:ext>
                  </a:extLst>
                </a:gridCol>
                <a:gridCol w="355734">
                  <a:extLst>
                    <a:ext uri="{9D8B030D-6E8A-4147-A177-3AD203B41FA5}">
                      <a16:colId xmlns:a16="http://schemas.microsoft.com/office/drawing/2014/main" val="856728482"/>
                    </a:ext>
                  </a:extLst>
                </a:gridCol>
                <a:gridCol w="355734">
                  <a:extLst>
                    <a:ext uri="{9D8B030D-6E8A-4147-A177-3AD203B41FA5}">
                      <a16:colId xmlns:a16="http://schemas.microsoft.com/office/drawing/2014/main" val="3036698339"/>
                    </a:ext>
                  </a:extLst>
                </a:gridCol>
                <a:gridCol w="355734">
                  <a:extLst>
                    <a:ext uri="{9D8B030D-6E8A-4147-A177-3AD203B41FA5}">
                      <a16:colId xmlns:a16="http://schemas.microsoft.com/office/drawing/2014/main" val="503789171"/>
                    </a:ext>
                  </a:extLst>
                </a:gridCol>
              </a:tblGrid>
              <a:tr h="0">
                <a:tc gridSpan="7">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5435246"/>
                  </a:ext>
                </a:extLst>
              </a:tr>
              <a:tr h="0">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extLst>
                  <a:ext uri="{0D108BD9-81ED-4DB2-BD59-A6C34878D82A}">
                    <a16:rowId xmlns:a16="http://schemas.microsoft.com/office/drawing/2014/main" val="1458951235"/>
                  </a:ext>
                </a:extLst>
              </a:tr>
              <a:tr h="25705">
                <a:tc rowSpan="7">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gridSpan="3">
                  <a:txBody>
                    <a:bodyPr/>
                    <a:lstStyle/>
                    <a:p>
                      <a:pPr marL="0" marR="0" algn="ctr">
                        <a:spcBef>
                          <a:spcPts val="0"/>
                        </a:spcBef>
                        <a:spcAft>
                          <a:spcPts val="0"/>
                        </a:spcAft>
                      </a:pPr>
                      <a:endParaRPr lang="en-US" sz="100">
                        <a:solidFill>
                          <a:srgbClr val="000000"/>
                        </a:solidFill>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rowSpan="7">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extLst>
                  <a:ext uri="{0D108BD9-81ED-4DB2-BD59-A6C34878D82A}">
                    <a16:rowId xmlns:a16="http://schemas.microsoft.com/office/drawing/2014/main" val="3590149308"/>
                  </a:ext>
                </a:extLst>
              </a:tr>
              <a:tr h="0">
                <a:tc vMerge="1">
                  <a:txBody>
                    <a:bodyPr/>
                    <a:lstStyle/>
                    <a:p>
                      <a:endParaRPr lang="en-US"/>
                    </a:p>
                  </a:txBody>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gridSpan="3">
                  <a:txBody>
                    <a:bodyPr/>
                    <a:lstStyle/>
                    <a:p>
                      <a:pPr marL="0" marR="0">
                        <a:spcBef>
                          <a:spcPts val="0"/>
                        </a:spcBef>
                        <a:spcAft>
                          <a:spcPts val="0"/>
                        </a:spcAft>
                      </a:pPr>
                      <a:r>
                        <a:rPr lang="en-US" sz="100" b="1">
                          <a:solidFill>
                            <a:srgbClr val="500A28"/>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351312786"/>
                  </a:ext>
                </a:extLst>
              </a:tr>
              <a:tr h="7332541">
                <a:tc vMerge="1">
                  <a:txBody>
                    <a:bodyPr/>
                    <a:lstStyle/>
                    <a:p>
                      <a:endParaRPr lang="en-US"/>
                    </a:p>
                  </a:txBody>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100" b="1">
                          <a:solidFill>
                            <a:srgbClr val="500A28"/>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fontAlgn="base">
                        <a:lnSpc>
                          <a:spcPct val="115000"/>
                        </a:lnSpc>
                        <a:spcBef>
                          <a:spcPts val="0"/>
                        </a:spcBef>
                        <a:spcAft>
                          <a:spcPts val="0"/>
                        </a:spcAft>
                      </a:pPr>
                      <a:r>
                        <a:rPr lang="en-US" sz="100" b="1">
                          <a:solidFill>
                            <a:srgbClr val="C00000"/>
                          </a:solidFill>
                          <a:effectLst/>
                          <a:latin typeface="Arial" panose="020B0604020202020204" pitchFamily="34" charset="0"/>
                          <a:ea typeface="Calibri" panose="020F0502020204030204" pitchFamily="34" charset="0"/>
                        </a:rPr>
                        <a:t>Dear Colleague</a:t>
                      </a:r>
                      <a:endParaRPr lang="en-US" sz="100">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100" b="1">
                          <a:solidFill>
                            <a:srgbClr val="C00000"/>
                          </a:solidFill>
                          <a:effectLst/>
                          <a:latin typeface="Arial" panose="020B0604020202020204" pitchFamily="34" charset="0"/>
                          <a:ea typeface="Calibri" panose="020F0502020204030204" pitchFamily="34" charset="0"/>
                        </a:rPr>
                        <a:t> </a:t>
                      </a:r>
                      <a:r>
                        <a:rPr lang="en-US" sz="100">
                          <a:solidFill>
                            <a:srgbClr val="C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As a Financial Services Group, we are committed to delivering on our Active Force for Good strategy, which includes Policy and Regulation, thereby focusing on strengthening and building trust-based relationship capital with our Regulators. Engaging with our Regulators is of critical importance as this will guide us on how we conduct business locally and across our operations regionally. How we engage with Regulators and meeting their expectations is something we need to consciously be made aware of as these engagements can relate to obtaining a new license or maintaining existing ones, addressing compliance issues or discussing the impact of regulations on our business. </a:t>
                      </a:r>
                      <a:endParaRPr lang="en-US" sz="100">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As a Group, we collectively should align on a consistent approach to influence our engagements and agendas with the regulators and refer to “back to the basics” in order to deliver on regulatory obligations and ensure routine information flow and discussions are of the highest quality. </a:t>
                      </a:r>
                      <a:endParaRPr lang="en-US" sz="100">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To enable and assist our colleagues who are mandated to engage with regulators, we have developed a </a:t>
                      </a:r>
                      <a:r>
                        <a:rPr lang="en-US" sz="100" b="1">
                          <a:solidFill>
                            <a:srgbClr val="000000"/>
                          </a:solidFill>
                          <a:effectLst/>
                          <a:latin typeface="Arial" panose="020B0604020202020204" pitchFamily="34" charset="0"/>
                          <a:ea typeface="Calibri" panose="020F0502020204030204" pitchFamily="34" charset="0"/>
                        </a:rPr>
                        <a:t>guideline on engaging with Regulators (attached)</a:t>
                      </a:r>
                      <a:r>
                        <a:rPr lang="en-US" sz="100">
                          <a:solidFill>
                            <a:srgbClr val="000000"/>
                          </a:solidFill>
                          <a:effectLst/>
                          <a:latin typeface="Arial" panose="020B0604020202020204" pitchFamily="34" charset="0"/>
                          <a:ea typeface="Calibri" panose="020F0502020204030204" pitchFamily="34" charset="0"/>
                        </a:rPr>
                        <a:t>, which is in support of the </a:t>
                      </a:r>
                      <a:r>
                        <a:rPr lang="en-US" sz="100" b="1" u="sng">
                          <a:solidFill>
                            <a:srgbClr val="0000FF"/>
                          </a:solidFill>
                          <a:effectLst/>
                          <a:latin typeface="Arial" panose="020B0604020202020204" pitchFamily="34" charset="0"/>
                          <a:ea typeface="Calibri" panose="020F0502020204030204" pitchFamily="34" charset="0"/>
                          <a:hlinkClick r:id="rId4"/>
                        </a:rPr>
                        <a:t>Contact with Regulators Policy</a:t>
                      </a:r>
                      <a:r>
                        <a:rPr lang="en-US" sz="100" b="1" u="sng">
                          <a:solidFill>
                            <a:srgbClr val="C00000"/>
                          </a:solidFill>
                          <a:effectLst/>
                          <a:latin typeface="Arial" panose="020B0604020202020204" pitchFamily="34" charset="0"/>
                          <a:ea typeface="Calibri" panose="020F0502020204030204" pitchFamily="34" charset="0"/>
                        </a:rPr>
                        <a:t>.</a:t>
                      </a:r>
                      <a:r>
                        <a:rPr lang="en-US" sz="100" b="1">
                          <a:solidFill>
                            <a:srgbClr val="C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0" fontAlgn="base">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spc="10">
                          <a:solidFill>
                            <a:srgbClr val="000000"/>
                          </a:solidFill>
                          <a:effectLst/>
                          <a:latin typeface="Arial" panose="020B0604020202020204" pitchFamily="34" charset="0"/>
                          <a:ea typeface="Calibri" panose="020F0502020204030204" pitchFamily="34" charset="0"/>
                        </a:rPr>
                        <a:t>This step-by-step guideline will provide additional context to enable colleagues to understand the requirements and expectations when engaging with a Regulator. It outlines the basics to continue to strengthen and maintain our relationships and build on one of the most important core values of the Regulators i.e., </a:t>
                      </a:r>
                      <a:r>
                        <a:rPr lang="en-US" sz="100" b="1" spc="10">
                          <a:solidFill>
                            <a:srgbClr val="000000"/>
                          </a:solidFill>
                          <a:effectLst/>
                          <a:latin typeface="Arial" panose="020B0604020202020204" pitchFamily="34" charset="0"/>
                          <a:ea typeface="Calibri" panose="020F0502020204030204" pitchFamily="34" charset="0"/>
                        </a:rPr>
                        <a:t>Trust</a:t>
                      </a:r>
                      <a:r>
                        <a:rPr lang="en-US" sz="100" spc="10">
                          <a:solidFill>
                            <a:srgbClr val="000000"/>
                          </a:solidFill>
                          <a:effectLst/>
                          <a:latin typeface="Arial" panose="020B0604020202020204" pitchFamily="34" charset="0"/>
                          <a:ea typeface="Calibri" panose="020F0502020204030204" pitchFamily="34" charset="0"/>
                        </a:rPr>
                        <a:t>. The guideline sets out the process to be followed and is </a:t>
                      </a:r>
                      <a:r>
                        <a:rPr lang="en-US" sz="100">
                          <a:solidFill>
                            <a:srgbClr val="000000"/>
                          </a:solidFill>
                          <a:effectLst/>
                          <a:latin typeface="Arial" panose="020B0604020202020204" pitchFamily="34" charset="0"/>
                          <a:ea typeface="Calibri" panose="020F0502020204030204" pitchFamily="34" charset="0"/>
                        </a:rPr>
                        <a:t>not limited to: the overall Communication Protocol with regulators; responsibilities of key role players; mandated officials to communicate with specific regulators at the right level of engagements; managing regulatory requests; extensions; regulatory submission timelines; post-engagement requirements with Regulators; requests for meetings with Regulators and more.</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spc="1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spc="10">
                          <a:solidFill>
                            <a:srgbClr val="000000"/>
                          </a:solidFill>
                          <a:effectLst/>
                          <a:latin typeface="Arial" panose="020B0604020202020204" pitchFamily="34" charset="0"/>
                          <a:ea typeface="Calibri" panose="020F0502020204030204" pitchFamily="34" charset="0"/>
                        </a:rPr>
                        <a:t>Please note, the Group Regulatory relations team will be undertaking an exercise with our Chief compliance officers and their respective Business Exco’s to ratify and mandate colleagues who can engage with Regulators and we will be reaching out to respective colleagues and their line managers. Post sign-off by the respective Exco, mandated colleagues will be informed accordingly. </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spc="1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spc="10">
                          <a:solidFill>
                            <a:srgbClr val="000000"/>
                          </a:solidFill>
                          <a:effectLst/>
                          <a:latin typeface="Arial" panose="020B0604020202020204" pitchFamily="34" charset="0"/>
                          <a:ea typeface="Calibri" panose="020F0502020204030204" pitchFamily="34" charset="0"/>
                        </a:rPr>
                        <a:t>Chief Compliance officers of each business have been provided the guideline to socialize with their respective business. </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Should you have any queries, please reach out to the Group Regulatory Relations Team </a:t>
                      </a:r>
                      <a:r>
                        <a:rPr lang="en-US" sz="100" u="sng">
                          <a:solidFill>
                            <a:srgbClr val="000000"/>
                          </a:solidFill>
                          <a:effectLst/>
                          <a:latin typeface="Arial" panose="020B0604020202020204" pitchFamily="34" charset="0"/>
                          <a:ea typeface="Calibri" panose="020F0502020204030204" pitchFamily="34" charset="0"/>
                          <a:hlinkClick r:id="rId5"/>
                        </a:rPr>
                        <a:t>africaregulatoryrelations@absa.africa</a:t>
                      </a: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61595" algn="just">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61595" algn="just">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Regards</a:t>
                      </a:r>
                      <a:endParaRPr lang="en-US" sz="100">
                        <a:effectLst/>
                        <a:latin typeface="Calibri" panose="020F0502020204030204" pitchFamily="34" charset="0"/>
                        <a:ea typeface="Calibri" panose="020F0502020204030204" pitchFamily="34" charset="0"/>
                      </a:endParaRPr>
                    </a:p>
                    <a:p>
                      <a:pPr marL="0" marR="61595" algn="just">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p>
                      <a:pPr marL="0" marR="61595" algn="just">
                        <a:lnSpc>
                          <a:spcPct val="115000"/>
                        </a:lnSpc>
                        <a:spcBef>
                          <a:spcPts val="0"/>
                        </a:spcBef>
                        <a:spcAft>
                          <a:spcPts val="0"/>
                        </a:spcAft>
                      </a:pPr>
                      <a:r>
                        <a:rPr lang="en-US" sz="100" b="1">
                          <a:solidFill>
                            <a:srgbClr val="C00000"/>
                          </a:solidFill>
                          <a:effectLst/>
                          <a:latin typeface="Arial" panose="020B0604020202020204" pitchFamily="34" charset="0"/>
                          <a:ea typeface="Calibri" panose="020F0502020204030204" pitchFamily="34" charset="0"/>
                        </a:rPr>
                        <a:t>Sanjay Vanmali                                                     </a:t>
                      </a:r>
                      <a:r>
                        <a:rPr lang="en-US" sz="100">
                          <a:solidFill>
                            <a:srgbClr val="C00000"/>
                          </a:solidFill>
                          <a:effectLst/>
                          <a:latin typeface="Arial" panose="020B0604020202020204" pitchFamily="34" charset="0"/>
                          <a:ea typeface="Calibri" panose="020F0502020204030204" pitchFamily="34" charset="0"/>
                        </a:rPr>
                        <a:t>                   </a:t>
                      </a:r>
                      <a:r>
                        <a:rPr lang="en-US" sz="100" b="1">
                          <a:solidFill>
                            <a:srgbClr val="C00000"/>
                          </a:solidFill>
                          <a:effectLst/>
                          <a:latin typeface="Arial" panose="020B0604020202020204" pitchFamily="34" charset="0"/>
                          <a:ea typeface="Calibri" panose="020F0502020204030204" pitchFamily="34" charset="0"/>
                        </a:rPr>
                        <a:t>Keshika Maharaj </a:t>
                      </a:r>
                      <a:endParaRPr lang="en-US" sz="100">
                        <a:effectLst/>
                        <a:latin typeface="Calibri" panose="020F0502020204030204" pitchFamily="34" charset="0"/>
                        <a:ea typeface="Calibri" panose="020F0502020204030204" pitchFamily="34" charset="0"/>
                      </a:endParaRPr>
                    </a:p>
                    <a:p>
                      <a:pPr marL="0" marR="61595">
                        <a:lnSpc>
                          <a:spcPct val="115000"/>
                        </a:lnSpc>
                        <a:spcBef>
                          <a:spcPts val="0"/>
                        </a:spcBef>
                        <a:spcAft>
                          <a:spcPts val="0"/>
                        </a:spcAft>
                      </a:pPr>
                      <a:r>
                        <a:rPr lang="en-US" sz="100">
                          <a:solidFill>
                            <a:srgbClr val="000000"/>
                          </a:solidFill>
                          <a:effectLst/>
                          <a:latin typeface="Arial" panose="020B0604020202020204" pitchFamily="34" charset="0"/>
                          <a:ea typeface="Calibri" panose="020F0502020204030204" pitchFamily="34" charset="0"/>
                        </a:rPr>
                        <a:t>Head of Compliance Strategy, Governance,                             Head Policy, Advocacy &amp;  Regulatory Relations                                                                 Regulatory Relations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endParaRPr lang="en-US" sz="100"/>
                    </a:p>
                  </a:txBody>
                  <a:tcPr marL="1371" marR="1371" marT="685" marB="685">
                    <a:lnL>
                      <a:noFill/>
                    </a:lnL>
                    <a:lnT>
                      <a:noFill/>
                    </a:lnT>
                  </a:tcPr>
                </a:tc>
                <a:tc>
                  <a:txBody>
                    <a:bodyPr/>
                    <a:lstStyle/>
                    <a:p>
                      <a:endParaRPr lang="en-US" sz="100"/>
                    </a:p>
                  </a:txBody>
                  <a:tcPr marL="1371" marR="1371" marT="685" marB="685">
                    <a:lnT>
                      <a:noFill/>
                    </a:lnT>
                  </a:tcPr>
                </a:tc>
                <a:tc vMerge="1">
                  <a:txBody>
                    <a:bodyPr/>
                    <a:lstStyle/>
                    <a:p>
                      <a:endParaRPr lang="en-US"/>
                    </a:p>
                  </a:txBody>
                  <a:tcPr/>
                </a:tc>
                <a:extLst>
                  <a:ext uri="{0D108BD9-81ED-4DB2-BD59-A6C34878D82A}">
                    <a16:rowId xmlns:a16="http://schemas.microsoft.com/office/drawing/2014/main" val="3364987724"/>
                  </a:ext>
                </a:extLst>
              </a:tr>
              <a:tr h="0">
                <a:tc vMerge="1">
                  <a:txBody>
                    <a:bodyPr/>
                    <a:lstStyle/>
                    <a:p>
                      <a:endParaRPr lang="en-US"/>
                    </a:p>
                  </a:txBody>
                  <a:tcPr/>
                </a:tc>
                <a:tc>
                  <a:txBody>
                    <a:bodyPr/>
                    <a:lstStyle/>
                    <a:p>
                      <a:pPr marL="0" marR="0" fontAlgn="base">
                        <a:lnSpc>
                          <a:spcPct val="115000"/>
                        </a:lnSpc>
                        <a:spcBef>
                          <a:spcPts val="0"/>
                        </a:spcBef>
                        <a:spcAft>
                          <a:spcPts val="0"/>
                        </a:spcAft>
                      </a:pPr>
                      <a:r>
                        <a:rPr lang="en-US" sz="100">
                          <a:solidFill>
                            <a:srgbClr val="000000"/>
                          </a:solidFill>
                          <a:effectLst/>
                          <a:latin typeface="Calibri" panose="020F050202020403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fontAlgn="base">
                        <a:lnSpc>
                          <a:spcPct val="115000"/>
                        </a:lnSpc>
                        <a:spcBef>
                          <a:spcPts val="0"/>
                        </a:spcBef>
                        <a:spcAft>
                          <a:spcPts val="0"/>
                        </a:spcAft>
                      </a:pPr>
                      <a:r>
                        <a:rPr lang="en-US" sz="100" b="1">
                          <a:solidFill>
                            <a:srgbClr val="000000"/>
                          </a:solidFill>
                          <a:effectLst/>
                          <a:latin typeface="Arial" panose="020B0604020202020204" pitchFamily="34" charset="0"/>
                          <a:ea typeface="Calibri" panose="020F0502020204030204" pitchFamily="34" charset="0"/>
                        </a:rPr>
                        <a:t> </a:t>
                      </a:r>
                      <a:r>
                        <a:rPr lang="en-US" sz="100">
                          <a:solidFill>
                            <a:srgbClr val="000000"/>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100" b="1">
                          <a:solidFill>
                            <a:srgbClr val="500A28"/>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B>
                      <a:noFill/>
                    </a:lnB>
                    <a:solidFill>
                      <a:srgbClr val="FFFFFF"/>
                    </a:solidFill>
                  </a:tcPr>
                </a:tc>
                <a:tc>
                  <a:txBody>
                    <a:bodyPr/>
                    <a:lstStyle/>
                    <a:p>
                      <a:endParaRPr lang="en-US" sz="100"/>
                    </a:p>
                  </a:txBody>
                  <a:tcPr marL="1371" marR="1371" marT="685" marB="685">
                    <a:lnL>
                      <a:noFill/>
                    </a:lnL>
                  </a:tcPr>
                </a:tc>
                <a:tc vMerge="1">
                  <a:txBody>
                    <a:bodyPr/>
                    <a:lstStyle/>
                    <a:p>
                      <a:endParaRPr lang="en-US"/>
                    </a:p>
                  </a:txBody>
                  <a:tcPr/>
                </a:tc>
                <a:extLst>
                  <a:ext uri="{0D108BD9-81ED-4DB2-BD59-A6C34878D82A}">
                    <a16:rowId xmlns:a16="http://schemas.microsoft.com/office/drawing/2014/main" val="1068705251"/>
                  </a:ext>
                </a:extLst>
              </a:tr>
              <a:tr h="0">
                <a:tc vMerge="1">
                  <a:txBody>
                    <a:bodyPr/>
                    <a:lstStyle/>
                    <a:p>
                      <a:endParaRPr lang="en-US"/>
                    </a:p>
                  </a:txBody>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100">
                          <a:solidFill>
                            <a:srgbClr val="58595B"/>
                          </a:solidFill>
                          <a:effectLst/>
                          <a:latin typeface="Arial" panose="020B0604020202020204" pitchFamily="34"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B>
                      <a:noFill/>
                    </a:lnB>
                    <a:solidFill>
                      <a:srgbClr val="FFFFFF"/>
                    </a:solidFill>
                  </a:tcPr>
                </a:tc>
                <a:tc vMerge="1">
                  <a:txBody>
                    <a:bodyPr/>
                    <a:lstStyle/>
                    <a:p>
                      <a:endParaRPr lang="en-US"/>
                    </a:p>
                  </a:txBody>
                  <a:tcPr/>
                </a:tc>
                <a:extLst>
                  <a:ext uri="{0D108BD9-81ED-4DB2-BD59-A6C34878D82A}">
                    <a16:rowId xmlns:a16="http://schemas.microsoft.com/office/drawing/2014/main" val="3128300964"/>
                  </a:ext>
                </a:extLst>
              </a:tr>
              <a:tr h="0">
                <a:tc vMerge="1">
                  <a:txBody>
                    <a:bodyPr/>
                    <a:lstStyle/>
                    <a:p>
                      <a:endParaRPr lang="en-US"/>
                    </a:p>
                  </a:txBody>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vMerge="1">
                  <a:txBody>
                    <a:bodyPr/>
                    <a:lstStyle/>
                    <a:p>
                      <a:endParaRPr lang="en-US"/>
                    </a:p>
                  </a:txBody>
                  <a:tcPr/>
                </a:tc>
                <a:extLst>
                  <a:ext uri="{0D108BD9-81ED-4DB2-BD59-A6C34878D82A}">
                    <a16:rowId xmlns:a16="http://schemas.microsoft.com/office/drawing/2014/main" val="1277409926"/>
                  </a:ext>
                </a:extLst>
              </a:tr>
              <a:tr h="347307">
                <a:tc vMerge="1">
                  <a:txBody>
                    <a:bodyPr/>
                    <a:lstStyle/>
                    <a:p>
                      <a:endParaRPr lang="en-US"/>
                    </a:p>
                  </a:txBody>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fontAlgn="t">
                        <a:spcBef>
                          <a:spcPts val="0"/>
                        </a:spcBef>
                        <a:spcAft>
                          <a:spcPts val="0"/>
                        </a:spcAft>
                      </a:pPr>
                      <a:r>
                        <a:rPr lang="en-US" sz="100">
                          <a:solidFill>
                            <a:srgbClr val="FFFFFF"/>
                          </a:solidFill>
                          <a:effectLst/>
                          <a:latin typeface="Arial" panose="020B0604020202020204" pitchFamily="34" charset="0"/>
                          <a:ea typeface="Calibri" panose="020F0502020204030204" pitchFamily="34" charset="0"/>
                        </a:rPr>
                        <a:t>Authorised Financial Services Provider Registered Credit Provider Reg No NCRCP7</a:t>
                      </a:r>
                      <a:endParaRPr lang="en-US" sz="100">
                        <a:effectLst/>
                        <a:latin typeface="Calibri" panose="020F0502020204030204" pitchFamily="34" charset="0"/>
                        <a:ea typeface="Calibri" panose="020F0502020204030204" pitchFamily="34" charset="0"/>
                      </a:endParaRPr>
                    </a:p>
                    <a:p>
                      <a:pPr marL="0" marR="0" fontAlgn="t">
                        <a:spcBef>
                          <a:spcPts val="0"/>
                        </a:spcBef>
                        <a:spcAft>
                          <a:spcPts val="0"/>
                        </a:spcAft>
                      </a:pPr>
                      <a:r>
                        <a:rPr lang="en-US" sz="100">
                          <a:solidFill>
                            <a:srgbClr val="FFFFFF"/>
                          </a:solidFill>
                          <a:effectLst/>
                          <a:latin typeface="Arial" panose="020B0604020202020204" pitchFamily="34" charset="0"/>
                          <a:ea typeface="Calibri" panose="020F0502020204030204" pitchFamily="34" charset="0"/>
                        </a:rPr>
                        <a:t>Email disclaimer and company information absa.co.za/disclaimer</a:t>
                      </a:r>
                      <a:br>
                        <a:rPr lang="en-US" sz="100">
                          <a:solidFill>
                            <a:srgbClr val="FFFFFF"/>
                          </a:solidFill>
                          <a:effectLst/>
                          <a:latin typeface="Arial" panose="020B0604020202020204" pitchFamily="34" charset="0"/>
                          <a:ea typeface="Calibri" panose="020F0502020204030204" pitchFamily="34" charset="0"/>
                        </a:rPr>
                      </a:br>
                      <a:r>
                        <a:rPr lang="en-US" sz="100">
                          <a:solidFill>
                            <a:srgbClr val="FFFFFF"/>
                          </a:solidFill>
                          <a:effectLst/>
                          <a:latin typeface="Arial" panose="020B0604020202020204" pitchFamily="34" charset="0"/>
                          <a:ea typeface="Calibri" panose="020F0502020204030204" pitchFamily="34" charset="0"/>
                        </a:rPr>
                        <a:t>If you do not want to receive any marketing correspondence, please send an email to </a:t>
                      </a:r>
                      <a:r>
                        <a:rPr lang="en-US" sz="100" b="1" u="sng">
                          <a:solidFill>
                            <a:srgbClr val="FFFFFF"/>
                          </a:solidFill>
                          <a:effectLst/>
                          <a:latin typeface="Arial" panose="020B0604020202020204" pitchFamily="34" charset="0"/>
                          <a:ea typeface="Calibri" panose="020F0502020204030204" pitchFamily="34" charset="0"/>
                          <a:hlinkClick r:id="rId6"/>
                        </a:rPr>
                        <a:t>unsubscribe@absa.co.za</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vMerge="1">
                  <a:txBody>
                    <a:bodyPr/>
                    <a:lstStyle/>
                    <a:p>
                      <a:endParaRPr lang="en-US"/>
                    </a:p>
                  </a:txBody>
                  <a:tcPr/>
                </a:tc>
                <a:extLst>
                  <a:ext uri="{0D108BD9-81ED-4DB2-BD59-A6C34878D82A}">
                    <a16:rowId xmlns:a16="http://schemas.microsoft.com/office/drawing/2014/main" val="4164252975"/>
                  </a:ext>
                </a:extLst>
              </a:tr>
              <a:tr h="0">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lgn="ctr">
                        <a:spcBef>
                          <a:spcPts val="0"/>
                        </a:spcBef>
                        <a:spcAft>
                          <a:spcPts val="0"/>
                        </a:spcAft>
                      </a:pPr>
                      <a:r>
                        <a:rPr lang="en-US" sz="100">
                          <a:solidFill>
                            <a:srgbClr val="000000"/>
                          </a:solidFill>
                          <a:effectLst/>
                          <a:latin typeface="Times New Roman" panose="02020603050405020304" pitchFamily="18" charset="0"/>
                          <a:ea typeface="Calibri" panose="020F0502020204030204" pitchFamily="34" charset="0"/>
                        </a:rPr>
                        <a:t> </a:t>
                      </a: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endParaRPr lang="en-US" sz="100"/>
                    </a:p>
                  </a:txBody>
                  <a:tcPr marL="1371" marR="1371" marT="685" marB="685">
                    <a:lnL>
                      <a:noFill/>
                    </a:lnL>
                    <a:lnT>
                      <a:noFill/>
                    </a:lnT>
                  </a:tcPr>
                </a:tc>
                <a:tc>
                  <a:txBody>
                    <a:bodyPr/>
                    <a:lstStyle/>
                    <a:p>
                      <a:endParaRPr lang="en-US" sz="100" dirty="0"/>
                    </a:p>
                  </a:txBody>
                  <a:tcPr marL="1371" marR="1371" marT="685" marB="685">
                    <a:lnT>
                      <a:noFill/>
                    </a:lnT>
                  </a:tcPr>
                </a:tc>
                <a:extLst>
                  <a:ext uri="{0D108BD9-81ED-4DB2-BD59-A6C34878D82A}">
                    <a16:rowId xmlns:a16="http://schemas.microsoft.com/office/drawing/2014/main" val="1833194135"/>
                  </a:ext>
                </a:extLst>
              </a:tr>
            </a:tbl>
          </a:graphicData>
        </a:graphic>
      </p:graphicFrame>
      <p:graphicFrame>
        <p:nvGraphicFramePr>
          <p:cNvPr id="8" name="Table 7">
            <a:extLst>
              <a:ext uri="{FF2B5EF4-FFF2-40B4-BE49-F238E27FC236}">
                <a16:creationId xmlns:a16="http://schemas.microsoft.com/office/drawing/2014/main" id="{78A75C9A-A60A-2A29-11B9-0E885620CA49}"/>
              </a:ext>
            </a:extLst>
          </p:cNvPr>
          <p:cNvGraphicFramePr>
            <a:graphicFrameLocks noGrp="1"/>
          </p:cNvGraphicFramePr>
          <p:nvPr>
            <p:extLst>
              <p:ext uri="{D42A27DB-BD31-4B8C-83A1-F6EECF244321}">
                <p14:modId xmlns:p14="http://schemas.microsoft.com/office/powerpoint/2010/main" val="3267110269"/>
              </p:ext>
            </p:extLst>
          </p:nvPr>
        </p:nvGraphicFramePr>
        <p:xfrm>
          <a:off x="187265" y="3517032"/>
          <a:ext cx="6483298" cy="8843391"/>
        </p:xfrm>
        <a:graphic>
          <a:graphicData uri="http://schemas.openxmlformats.org/drawingml/2006/table">
            <a:tbl>
              <a:tblPr firstRow="1" firstCol="1" bandRow="1"/>
              <a:tblGrid>
                <a:gridCol w="6379236">
                  <a:extLst>
                    <a:ext uri="{9D8B030D-6E8A-4147-A177-3AD203B41FA5}">
                      <a16:colId xmlns:a16="http://schemas.microsoft.com/office/drawing/2014/main" val="1591893624"/>
                    </a:ext>
                  </a:extLst>
                </a:gridCol>
                <a:gridCol w="104062">
                  <a:extLst>
                    <a:ext uri="{9D8B030D-6E8A-4147-A177-3AD203B41FA5}">
                      <a16:colId xmlns:a16="http://schemas.microsoft.com/office/drawing/2014/main" val="2937469954"/>
                    </a:ext>
                  </a:extLst>
                </a:gridCol>
              </a:tblGrid>
              <a:tr h="8089836">
                <a:tc>
                  <a:txBody>
                    <a:bodyPr/>
                    <a:lstStyle/>
                    <a:p>
                      <a:pPr marL="0" marR="0" fontAlgn="base">
                        <a:lnSpc>
                          <a:spcPct val="115000"/>
                        </a:lnSpc>
                        <a:spcBef>
                          <a:spcPts val="0"/>
                        </a:spcBef>
                        <a:spcAft>
                          <a:spcPts val="0"/>
                        </a:spcAft>
                      </a:pPr>
                      <a:r>
                        <a:rPr lang="en-US" sz="1150" b="1" dirty="0">
                          <a:solidFill>
                            <a:srgbClr val="C00000"/>
                          </a:solidFill>
                          <a:effectLst/>
                          <a:latin typeface="+mn-lt"/>
                          <a:ea typeface="Calibri" panose="020F0502020204030204" pitchFamily="34" charset="0"/>
                        </a:rPr>
                        <a:t>Dear Colleague</a:t>
                      </a:r>
                      <a:endParaRPr lang="en-US" sz="1150" dirty="0">
                        <a:effectLst/>
                        <a:latin typeface="+mn-lt"/>
                        <a:ea typeface="Calibri" panose="020F0502020204030204" pitchFamily="34" charset="0"/>
                      </a:endParaRPr>
                    </a:p>
                    <a:p>
                      <a:pPr marL="0" marR="0" fontAlgn="base">
                        <a:lnSpc>
                          <a:spcPct val="115000"/>
                        </a:lnSpc>
                        <a:spcBef>
                          <a:spcPts val="0"/>
                        </a:spcBef>
                        <a:spcAft>
                          <a:spcPts val="0"/>
                        </a:spcAft>
                      </a:pPr>
                      <a:r>
                        <a:rPr lang="en-US" sz="1150" b="1" dirty="0">
                          <a:solidFill>
                            <a:srgbClr val="C00000"/>
                          </a:solidFill>
                          <a:effectLst/>
                          <a:latin typeface="+mn-lt"/>
                          <a:ea typeface="Calibri" panose="020F0502020204030204" pitchFamily="34" charset="0"/>
                        </a:rPr>
                        <a:t> </a:t>
                      </a:r>
                      <a:r>
                        <a:rPr lang="en-US" sz="1150" dirty="0">
                          <a:solidFill>
                            <a:srgbClr val="C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0" fontAlgn="base">
                        <a:lnSpc>
                          <a:spcPct val="115000"/>
                        </a:lnSpc>
                        <a:spcBef>
                          <a:spcPts val="0"/>
                        </a:spcBef>
                        <a:spcAft>
                          <a:spcPts val="0"/>
                        </a:spcAft>
                      </a:pPr>
                      <a:r>
                        <a:rPr lang="en-US" sz="1150" dirty="0">
                          <a:solidFill>
                            <a:srgbClr val="000000"/>
                          </a:solidFill>
                          <a:effectLst/>
                          <a:latin typeface="+mn-lt"/>
                          <a:ea typeface="Calibri" panose="020F0502020204030204" pitchFamily="34" charset="0"/>
                        </a:rPr>
                        <a:t>As a Financial Services Group, we are committed to delivering on our Active Force for Good strategy, which includes Policy and Regulation, thereby focusing on strengthening and building trust-based relationship capital with our Regulators. Engaging with our Regulators is of critical importance as this will guide us on how we conduct business locally and across our operations regionally. How we engage with Regulators and meeting their expectations is something we need to consciously be made aware of as these engagements can relate to obtaining a new license or maintaining existing ones, addressing compliance issues or discussing the impact of regulations on our business. </a:t>
                      </a:r>
                      <a:endParaRPr lang="en-US" sz="1150" dirty="0">
                        <a:effectLst/>
                        <a:latin typeface="+mn-lt"/>
                        <a:ea typeface="Calibri" panose="020F0502020204030204" pitchFamily="34" charset="0"/>
                      </a:endParaRPr>
                    </a:p>
                    <a:p>
                      <a:pPr marL="0" marR="0" fontAlgn="base">
                        <a:lnSpc>
                          <a:spcPct val="115000"/>
                        </a:lnSpc>
                        <a:spcBef>
                          <a:spcPts val="0"/>
                        </a:spcBef>
                        <a:spcAft>
                          <a:spcPts val="0"/>
                        </a:spcAft>
                      </a:pP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0" fontAlgn="base">
                        <a:lnSpc>
                          <a:spcPct val="115000"/>
                        </a:lnSpc>
                        <a:spcBef>
                          <a:spcPts val="0"/>
                        </a:spcBef>
                        <a:spcAft>
                          <a:spcPts val="0"/>
                        </a:spcAft>
                      </a:pPr>
                      <a:r>
                        <a:rPr lang="en-US" sz="1150" dirty="0">
                          <a:solidFill>
                            <a:srgbClr val="000000"/>
                          </a:solidFill>
                          <a:effectLst/>
                          <a:latin typeface="+mn-lt"/>
                          <a:ea typeface="Calibri" panose="020F0502020204030204" pitchFamily="34" charset="0"/>
                        </a:rPr>
                        <a:t>As a Group, we collectively should align on a consistent approach to influence our engagements and agendas with the regulators and refer to “back to the basics” in order to deliver on regulatory obligations and ensure routine information flow and discussions are of the highest quality. </a:t>
                      </a:r>
                      <a:endParaRPr lang="en-US" sz="1150" dirty="0">
                        <a:effectLst/>
                        <a:latin typeface="+mn-lt"/>
                        <a:ea typeface="Calibri" panose="020F0502020204030204" pitchFamily="34" charset="0"/>
                      </a:endParaRPr>
                    </a:p>
                    <a:p>
                      <a:pPr marL="0" marR="0" fontAlgn="base">
                        <a:lnSpc>
                          <a:spcPct val="115000"/>
                        </a:lnSpc>
                        <a:spcBef>
                          <a:spcPts val="0"/>
                        </a:spcBef>
                        <a:spcAft>
                          <a:spcPts val="0"/>
                        </a:spcAft>
                      </a:pP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0" fontAlgn="base">
                        <a:lnSpc>
                          <a:spcPct val="115000"/>
                        </a:lnSpc>
                        <a:spcBef>
                          <a:spcPts val="0"/>
                        </a:spcBef>
                        <a:spcAft>
                          <a:spcPts val="0"/>
                        </a:spcAft>
                      </a:pPr>
                      <a:r>
                        <a:rPr lang="en-US" sz="1150" dirty="0">
                          <a:solidFill>
                            <a:srgbClr val="000000"/>
                          </a:solidFill>
                          <a:effectLst/>
                          <a:latin typeface="+mn-lt"/>
                          <a:ea typeface="Calibri" panose="020F0502020204030204" pitchFamily="34" charset="0"/>
                        </a:rPr>
                        <a:t>To enable and assist our colleagues who are mandated to engage with regulators, we have developed a </a:t>
                      </a:r>
                      <a:r>
                        <a:rPr lang="en-US" sz="1150" b="1" dirty="0">
                          <a:solidFill>
                            <a:srgbClr val="000000"/>
                          </a:solidFill>
                          <a:effectLst/>
                          <a:latin typeface="+mn-lt"/>
                          <a:ea typeface="Calibri" panose="020F0502020204030204" pitchFamily="34" charset="0"/>
                        </a:rPr>
                        <a:t>guideline on engaging with Regulators (attached)</a:t>
                      </a:r>
                      <a:r>
                        <a:rPr lang="en-US" sz="1150" dirty="0">
                          <a:solidFill>
                            <a:srgbClr val="000000"/>
                          </a:solidFill>
                          <a:effectLst/>
                          <a:latin typeface="+mn-lt"/>
                          <a:ea typeface="Calibri" panose="020F0502020204030204" pitchFamily="34" charset="0"/>
                        </a:rPr>
                        <a:t>, which is in support of the </a:t>
                      </a:r>
                      <a:r>
                        <a:rPr lang="en-US" sz="1150" b="1" u="sng" dirty="0">
                          <a:solidFill>
                            <a:srgbClr val="0000FF"/>
                          </a:solidFill>
                          <a:effectLst/>
                          <a:latin typeface="+mn-lt"/>
                          <a:ea typeface="Calibri" panose="020F0502020204030204" pitchFamily="34" charset="0"/>
                          <a:hlinkClick r:id="rId4"/>
                        </a:rPr>
                        <a:t>Contact with Regulators Policy</a:t>
                      </a:r>
                      <a:r>
                        <a:rPr lang="en-US" sz="1150" b="1" u="sng" dirty="0">
                          <a:solidFill>
                            <a:srgbClr val="C00000"/>
                          </a:solidFill>
                          <a:effectLst/>
                          <a:latin typeface="+mn-lt"/>
                          <a:ea typeface="Calibri" panose="020F0502020204030204" pitchFamily="34" charset="0"/>
                        </a:rPr>
                        <a:t>.</a:t>
                      </a:r>
                      <a:r>
                        <a:rPr lang="en-US" sz="1150" b="1" dirty="0">
                          <a:solidFill>
                            <a:srgbClr val="C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0" fontAlgn="base">
                        <a:lnSpc>
                          <a:spcPct val="115000"/>
                        </a:lnSpc>
                        <a:spcBef>
                          <a:spcPts val="0"/>
                        </a:spcBef>
                        <a:spcAft>
                          <a:spcPts val="0"/>
                        </a:spcAft>
                      </a:pP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spc="10" dirty="0">
                          <a:solidFill>
                            <a:srgbClr val="000000"/>
                          </a:solidFill>
                          <a:effectLst/>
                          <a:latin typeface="+mn-lt"/>
                          <a:ea typeface="Calibri" panose="020F0502020204030204" pitchFamily="34" charset="0"/>
                        </a:rPr>
                        <a:t>This step-by-step guideline will provide additional context to enable colleagues to understand the requirements and expectations when engaging with a Regulator. It outlines the basics to continue to strengthen and maintain our relationships and build on one of the most important core values of the Regulators i.e., </a:t>
                      </a:r>
                      <a:r>
                        <a:rPr lang="en-US" sz="1150" b="1" spc="10" dirty="0">
                          <a:solidFill>
                            <a:srgbClr val="000000"/>
                          </a:solidFill>
                          <a:effectLst/>
                          <a:latin typeface="+mn-lt"/>
                          <a:ea typeface="Calibri" panose="020F0502020204030204" pitchFamily="34" charset="0"/>
                        </a:rPr>
                        <a:t>Trust</a:t>
                      </a:r>
                      <a:r>
                        <a:rPr lang="en-US" sz="1150" spc="10" dirty="0">
                          <a:solidFill>
                            <a:srgbClr val="000000"/>
                          </a:solidFill>
                          <a:effectLst/>
                          <a:latin typeface="+mn-lt"/>
                          <a:ea typeface="Calibri" panose="020F0502020204030204" pitchFamily="34" charset="0"/>
                        </a:rPr>
                        <a:t>. The guideline sets out the process to be followed and is </a:t>
                      </a:r>
                      <a:r>
                        <a:rPr lang="en-US" sz="1150" dirty="0">
                          <a:solidFill>
                            <a:srgbClr val="000000"/>
                          </a:solidFill>
                          <a:effectLst/>
                          <a:latin typeface="+mn-lt"/>
                          <a:ea typeface="Calibri" panose="020F0502020204030204" pitchFamily="34" charset="0"/>
                        </a:rPr>
                        <a:t>not limited to: the overall Communication Protocol with regulators; responsibilities of key role players; mandated officials to communicate with specific regulators at the right level of engagements; managing regulatory requests; extensions; regulatory submission timelines; post-engagement requirements with Regulators; requests for meetings with Regulators and more.</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spc="1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spc="10" dirty="0">
                          <a:solidFill>
                            <a:srgbClr val="000000"/>
                          </a:solidFill>
                          <a:effectLst/>
                          <a:latin typeface="+mn-lt"/>
                          <a:ea typeface="Calibri" panose="020F0502020204030204" pitchFamily="34" charset="0"/>
                        </a:rPr>
                        <a:t>Please note, the Group Regulatory relations team will be undertaking an exercise with our Chief compliance officers and their respective Business Exco’s to ratify and mandate colleagues who can engage with Regulators and we will be reaching out to respective colleagues and their line managers. Post sign-off by the respective Exco, mandated colleagues will be informed accordingly. </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spc="1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spc="10" dirty="0">
                          <a:solidFill>
                            <a:srgbClr val="000000"/>
                          </a:solidFill>
                          <a:effectLst/>
                          <a:latin typeface="+mn-lt"/>
                          <a:ea typeface="Calibri" panose="020F0502020204030204" pitchFamily="34" charset="0"/>
                        </a:rPr>
                        <a:t>Chief Compliance officers of each business have been provided the guideline to socialize with their respective business. </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dirty="0">
                          <a:solidFill>
                            <a:srgbClr val="000000"/>
                          </a:solidFill>
                          <a:effectLst/>
                          <a:latin typeface="+mn-lt"/>
                          <a:ea typeface="Calibri" panose="020F0502020204030204" pitchFamily="34" charset="0"/>
                        </a:rPr>
                        <a:t>Should you have any queries, please reach out to the Group Regulatory Relations Team </a:t>
                      </a:r>
                      <a:r>
                        <a:rPr lang="en-US" sz="1150" u="sng" dirty="0" err="1">
                          <a:solidFill>
                            <a:srgbClr val="000000"/>
                          </a:solidFill>
                          <a:effectLst/>
                          <a:latin typeface="+mn-lt"/>
                          <a:ea typeface="Calibri" panose="020F0502020204030204" pitchFamily="34" charset="0"/>
                          <a:hlinkClick r:id="rId5"/>
                        </a:rPr>
                        <a:t>africaregulatoryrelations@absa.africa</a:t>
                      </a: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61595" algn="just">
                        <a:lnSpc>
                          <a:spcPct val="115000"/>
                        </a:lnSpc>
                        <a:spcBef>
                          <a:spcPts val="0"/>
                        </a:spcBef>
                        <a:spcAft>
                          <a:spcPts val="0"/>
                        </a:spcAft>
                      </a:pP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61595" algn="just">
                        <a:lnSpc>
                          <a:spcPct val="115000"/>
                        </a:lnSpc>
                        <a:spcBef>
                          <a:spcPts val="0"/>
                        </a:spcBef>
                        <a:spcAft>
                          <a:spcPts val="0"/>
                        </a:spcAft>
                      </a:pPr>
                      <a:r>
                        <a:rPr lang="en-US" sz="1150" dirty="0">
                          <a:solidFill>
                            <a:srgbClr val="000000"/>
                          </a:solidFill>
                          <a:effectLst/>
                          <a:latin typeface="+mn-lt"/>
                          <a:ea typeface="Calibri" panose="020F0502020204030204" pitchFamily="34" charset="0"/>
                        </a:rPr>
                        <a:t>Regards</a:t>
                      </a:r>
                      <a:endParaRPr lang="en-US" sz="1150" dirty="0">
                        <a:effectLst/>
                        <a:latin typeface="+mn-lt"/>
                        <a:ea typeface="Calibri" panose="020F0502020204030204" pitchFamily="34" charset="0"/>
                      </a:endParaRPr>
                    </a:p>
                    <a:p>
                      <a:pPr marL="0" marR="61595" algn="just">
                        <a:lnSpc>
                          <a:spcPct val="115000"/>
                        </a:lnSpc>
                        <a:spcBef>
                          <a:spcPts val="0"/>
                        </a:spcBef>
                        <a:spcAft>
                          <a:spcPts val="0"/>
                        </a:spcAft>
                      </a:pP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p>
                      <a:pPr marL="0" marR="61595" algn="just">
                        <a:lnSpc>
                          <a:spcPct val="115000"/>
                        </a:lnSpc>
                        <a:spcBef>
                          <a:spcPts val="0"/>
                        </a:spcBef>
                        <a:spcAft>
                          <a:spcPts val="0"/>
                        </a:spcAft>
                      </a:pPr>
                      <a:r>
                        <a:rPr lang="en-US" sz="1150" b="1" dirty="0">
                          <a:solidFill>
                            <a:srgbClr val="C00000"/>
                          </a:solidFill>
                          <a:effectLst/>
                          <a:latin typeface="+mn-lt"/>
                          <a:ea typeface="Calibri" panose="020F0502020204030204" pitchFamily="34" charset="0"/>
                        </a:rPr>
                        <a:t>Sanjay Vanmali                                                     </a:t>
                      </a:r>
                      <a:r>
                        <a:rPr lang="en-US" sz="1150" dirty="0">
                          <a:solidFill>
                            <a:srgbClr val="C00000"/>
                          </a:solidFill>
                          <a:effectLst/>
                          <a:latin typeface="+mn-lt"/>
                          <a:ea typeface="Calibri" panose="020F0502020204030204" pitchFamily="34" charset="0"/>
                        </a:rPr>
                        <a:t>                   </a:t>
                      </a:r>
                      <a:r>
                        <a:rPr lang="en-US" sz="1150" b="1" dirty="0">
                          <a:solidFill>
                            <a:srgbClr val="C00000"/>
                          </a:solidFill>
                          <a:effectLst/>
                          <a:latin typeface="+mn-lt"/>
                          <a:ea typeface="Calibri" panose="020F0502020204030204" pitchFamily="34" charset="0"/>
                        </a:rPr>
                        <a:t>Keshika Maharaj </a:t>
                      </a:r>
                      <a:endParaRPr lang="en-US" sz="1150" dirty="0">
                        <a:effectLst/>
                        <a:latin typeface="+mn-lt"/>
                        <a:ea typeface="Calibri" panose="020F0502020204030204" pitchFamily="34" charset="0"/>
                      </a:endParaRPr>
                    </a:p>
                    <a:p>
                      <a:pPr marL="0" marR="61595">
                        <a:lnSpc>
                          <a:spcPct val="115000"/>
                        </a:lnSpc>
                        <a:spcBef>
                          <a:spcPts val="0"/>
                        </a:spcBef>
                        <a:spcAft>
                          <a:spcPts val="0"/>
                        </a:spcAft>
                      </a:pPr>
                      <a:r>
                        <a:rPr lang="en-US" sz="1150" dirty="0">
                          <a:solidFill>
                            <a:srgbClr val="000000"/>
                          </a:solidFill>
                          <a:effectLst/>
                          <a:latin typeface="+mn-lt"/>
                          <a:ea typeface="Calibri" panose="020F0502020204030204" pitchFamily="34" charset="0"/>
                        </a:rPr>
                        <a:t>Head of Compliance Strategy, Governance,                             Head Policy, Advocacy &amp;  Regulatory Relations                                                                 		  Regulatory Relations </a:t>
                      </a:r>
                      <a:endParaRPr lang="en-US" sz="1150" dirty="0">
                        <a:effectLst/>
                        <a:latin typeface="+mn-lt"/>
                        <a:ea typeface="Calibri" panose="020F050202020403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endParaRPr lang="en-US" sz="1150" dirty="0">
                        <a:latin typeface="+mn-lt"/>
                      </a:endParaRPr>
                    </a:p>
                  </a:txBody>
                  <a:tcPr marL="37057" marR="37057" marT="18529" marB="18529">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1411132"/>
                  </a:ext>
                </a:extLst>
              </a:tr>
              <a:tr h="176277">
                <a:tc>
                  <a:txBody>
                    <a:bodyPr/>
                    <a:lstStyle/>
                    <a:p>
                      <a:pPr marL="0" marR="0" fontAlgn="base">
                        <a:lnSpc>
                          <a:spcPct val="115000"/>
                        </a:lnSpc>
                        <a:spcBef>
                          <a:spcPts val="0"/>
                        </a:spcBef>
                        <a:spcAft>
                          <a:spcPts val="0"/>
                        </a:spcAft>
                      </a:pP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fontAlgn="base">
                        <a:lnSpc>
                          <a:spcPct val="115000"/>
                        </a:lnSpc>
                        <a:spcBef>
                          <a:spcPts val="0"/>
                        </a:spcBef>
                        <a:spcAft>
                          <a:spcPts val="0"/>
                        </a:spcAft>
                      </a:pPr>
                      <a:r>
                        <a:rPr lang="en-US" sz="1150" b="1" dirty="0">
                          <a:solidFill>
                            <a:srgbClr val="000000"/>
                          </a:solidFill>
                          <a:effectLst/>
                          <a:latin typeface="+mn-lt"/>
                          <a:ea typeface="Calibri" panose="020F0502020204030204" pitchFamily="34" charset="0"/>
                        </a:rPr>
                        <a:t> </a:t>
                      </a:r>
                      <a:r>
                        <a:rPr lang="en-US" sz="1150" dirty="0">
                          <a:solidFill>
                            <a:srgbClr val="000000"/>
                          </a:solidFill>
                          <a:effectLst/>
                          <a:latin typeface="+mn-lt"/>
                          <a:ea typeface="Calibri" panose="020F0502020204030204" pitchFamily="34" charset="0"/>
                        </a:rPr>
                        <a:t> </a:t>
                      </a:r>
                      <a:endParaRPr lang="en-US" sz="1150" dirty="0">
                        <a:effectLst/>
                        <a:latin typeface="+mn-lt"/>
                        <a:ea typeface="Calibri" panose="020F0502020204030204" pitchFamily="34" charset="0"/>
                      </a:endParaRPr>
                    </a:p>
                  </a:txBody>
                  <a:tcPr marL="0" marR="0" marT="0" marB="0">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15713"/>
                  </a:ext>
                </a:extLst>
              </a:tr>
            </a:tbl>
          </a:graphicData>
        </a:graphic>
      </p:graphicFrame>
    </p:spTree>
    <p:extLst>
      <p:ext uri="{BB962C8B-B14F-4D97-AF65-F5344CB8AC3E}">
        <p14:creationId xmlns:p14="http://schemas.microsoft.com/office/powerpoint/2010/main" val="92520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54544"/>
            <a:ext cx="6858000" cy="49374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E0CCD-7ED5-72F6-ADBD-5EEFB5DA97D1}"/>
              </a:ext>
            </a:extLst>
          </p:cNvPr>
          <p:cNvSpPr>
            <a:spLocks noGrp="1"/>
          </p:cNvSpPr>
          <p:nvPr>
            <p:ph type="title"/>
          </p:nvPr>
        </p:nvSpPr>
        <p:spPr>
          <a:xfrm>
            <a:off x="705971" y="9385797"/>
            <a:ext cx="5446058" cy="1315342"/>
          </a:xfrm>
        </p:spPr>
        <p:txBody>
          <a:bodyPr vert="horz" lIns="91440" tIns="45720" rIns="91440" bIns="45720" rtlCol="0" anchor="b">
            <a:normAutofit/>
          </a:bodyPr>
          <a:lstStyle/>
          <a:p>
            <a:pPr algn="ctr" defTabSz="914400"/>
            <a:r>
              <a:rPr lang="en-US" sz="4200" b="1" dirty="0">
                <a:solidFill>
                  <a:srgbClr val="720810"/>
                </a:solidFill>
              </a:rPr>
              <a:t>Compliance Career Development</a:t>
            </a:r>
          </a:p>
        </p:txBody>
      </p:sp>
      <p:pic>
        <p:nvPicPr>
          <p:cNvPr id="5122" name="Picture 1">
            <a:extLst>
              <a:ext uri="{FF2B5EF4-FFF2-40B4-BE49-F238E27FC236}">
                <a16:creationId xmlns:a16="http://schemas.microsoft.com/office/drawing/2014/main" id="{297126E8-F47B-FDD2-9F20-ECFE6A3DE0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88" b="-1"/>
          <a:stretch/>
        </p:blipFill>
        <p:spPr bwMode="auto">
          <a:xfrm>
            <a:off x="20" y="10"/>
            <a:ext cx="6857979" cy="10464937"/>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97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5020-C671-F990-DBFD-8419D39C0BC3}"/>
              </a:ext>
            </a:extLst>
          </p:cNvPr>
          <p:cNvSpPr>
            <a:spLocks noGrp="1"/>
          </p:cNvSpPr>
          <p:nvPr>
            <p:ph type="title"/>
          </p:nvPr>
        </p:nvSpPr>
        <p:spPr>
          <a:xfrm>
            <a:off x="547687" y="406848"/>
            <a:ext cx="5915025" cy="2904063"/>
          </a:xfrm>
        </p:spPr>
        <p:txBody>
          <a:bodyPr/>
          <a:lstStyle/>
          <a:p>
            <a:endParaRPr lang="en-US" dirty="0"/>
          </a:p>
        </p:txBody>
      </p:sp>
      <p:graphicFrame>
        <p:nvGraphicFramePr>
          <p:cNvPr id="4" name="Table 3">
            <a:extLst>
              <a:ext uri="{FF2B5EF4-FFF2-40B4-BE49-F238E27FC236}">
                <a16:creationId xmlns:a16="http://schemas.microsoft.com/office/drawing/2014/main" id="{1000AAB4-81FF-6F11-A5C0-69F52306C4CF}"/>
              </a:ext>
            </a:extLst>
          </p:cNvPr>
          <p:cNvGraphicFramePr>
            <a:graphicFrameLocks noGrp="1"/>
          </p:cNvGraphicFramePr>
          <p:nvPr>
            <p:extLst>
              <p:ext uri="{D42A27DB-BD31-4B8C-83A1-F6EECF244321}">
                <p14:modId xmlns:p14="http://schemas.microsoft.com/office/powerpoint/2010/main" val="214964930"/>
              </p:ext>
            </p:extLst>
          </p:nvPr>
        </p:nvGraphicFramePr>
        <p:xfrm>
          <a:off x="395288" y="3748126"/>
          <a:ext cx="6081712" cy="7409840"/>
        </p:xfrm>
        <a:graphic>
          <a:graphicData uri="http://schemas.openxmlformats.org/drawingml/2006/table">
            <a:tbl>
              <a:tblPr firstRow="1" firstCol="1" bandRow="1"/>
              <a:tblGrid>
                <a:gridCol w="337243">
                  <a:extLst>
                    <a:ext uri="{9D8B030D-6E8A-4147-A177-3AD203B41FA5}">
                      <a16:colId xmlns:a16="http://schemas.microsoft.com/office/drawing/2014/main" val="1188352275"/>
                    </a:ext>
                  </a:extLst>
                </a:gridCol>
                <a:gridCol w="5459998">
                  <a:extLst>
                    <a:ext uri="{9D8B030D-6E8A-4147-A177-3AD203B41FA5}">
                      <a16:colId xmlns:a16="http://schemas.microsoft.com/office/drawing/2014/main" val="1996938451"/>
                    </a:ext>
                  </a:extLst>
                </a:gridCol>
                <a:gridCol w="284471">
                  <a:extLst>
                    <a:ext uri="{9D8B030D-6E8A-4147-A177-3AD203B41FA5}">
                      <a16:colId xmlns:a16="http://schemas.microsoft.com/office/drawing/2014/main" val="96723281"/>
                    </a:ext>
                  </a:extLst>
                </a:gridCol>
              </a:tblGrid>
              <a:tr h="372915">
                <a:tc gridSpan="2">
                  <a:txBody>
                    <a:bodyPr/>
                    <a:lstStyle/>
                    <a:p>
                      <a:pPr marL="0" marR="0" algn="ctr">
                        <a:spcBef>
                          <a:spcPts val="0"/>
                        </a:spcBef>
                        <a:spcAft>
                          <a:spcPts val="0"/>
                        </a:spcAft>
                      </a:pPr>
                      <a:r>
                        <a:rPr lang="en-US" sz="900" dirty="0">
                          <a:solidFill>
                            <a:srgbClr val="FFFFFF"/>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CC0000"/>
                    </a:solidFill>
                  </a:tcPr>
                </a:tc>
                <a:tc hMerge="1">
                  <a:txBody>
                    <a:bodyPr/>
                    <a:lstStyle/>
                    <a:p>
                      <a:endParaRPr lang="en-US"/>
                    </a:p>
                  </a:txBody>
                  <a:tcPr>
                    <a:lnL w="12700" cmpd="sng">
                      <a:noFill/>
                      <a:prstDash val="solid"/>
                    </a:lnL>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txBody>
                  <a:tcPr marL="0" marR="0" marT="0" marB="0" anchor="ctr">
                    <a:lnL>
                      <a:noFill/>
                    </a:lnL>
                    <a:lnR>
                      <a:noFill/>
                    </a:lnR>
                    <a:lnT>
                      <a:noFill/>
                    </a:lnT>
                    <a:lnB>
                      <a:noFill/>
                    </a:lnB>
                    <a:solidFill>
                      <a:srgbClr val="CC0000"/>
                    </a:solidFill>
                  </a:tcPr>
                </a:tc>
                <a:extLst>
                  <a:ext uri="{0D108BD9-81ED-4DB2-BD59-A6C34878D82A}">
                    <a16:rowId xmlns:a16="http://schemas.microsoft.com/office/drawing/2014/main" val="416966460"/>
                  </a:ext>
                </a:extLst>
              </a:tr>
              <a:tr h="3786555">
                <a:tc rowSpan="7">
                  <a:txBody>
                    <a:bodyPr/>
                    <a:lstStyle/>
                    <a:p>
                      <a:endParaRPr lang="en-US" dirty="0"/>
                    </a:p>
                  </a:txBody>
                  <a:tcPr>
                    <a:lnT w="12700" cmpd="sng">
                      <a:noFill/>
                      <a:prstDash val="solid"/>
                    </a:lnT>
                    <a:solidFill>
                      <a:srgbClr val="CC0000"/>
                    </a:solidFill>
                  </a:tcPr>
                </a:tc>
                <a:tc>
                  <a:txBody>
                    <a:bodyPr/>
                    <a:lstStyle/>
                    <a:p>
                      <a:pPr marL="342900" marR="0" lvl="1">
                        <a:spcBef>
                          <a:spcPts val="0"/>
                        </a:spcBef>
                        <a:spcAft>
                          <a:spcPts val="0"/>
                        </a:spcAft>
                      </a:pPr>
                      <a:r>
                        <a:rPr lang="en-US" sz="1200" b="1"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b="1" dirty="0">
                          <a:solidFill>
                            <a:srgbClr val="C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b="1" dirty="0">
                          <a:solidFill>
                            <a:srgbClr val="C00000"/>
                          </a:solidFill>
                          <a:effectLst/>
                          <a:latin typeface="Arial" panose="020B0604020202020204" pitchFamily="34" charset="0"/>
                          <a:ea typeface="Calibri" panose="020F0502020204030204" pitchFamily="34" charset="0"/>
                        </a:rPr>
                        <a:t>Masterclass on the Conduct Standard for Banks </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b="1" dirty="0">
                          <a:solidFill>
                            <a:srgbClr val="C00000"/>
                          </a:solidFill>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b="1" dirty="0">
                          <a:solidFill>
                            <a:srgbClr val="C00000"/>
                          </a:solidFill>
                          <a:effectLst/>
                          <a:latin typeface="Arial" panose="020B0604020202020204" pitchFamily="34" charset="0"/>
                          <a:ea typeface="Calibri" panose="020F0502020204030204" pitchFamily="34" charset="0"/>
                        </a:rPr>
                        <a:t>Dear Colleagues,</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1">
                        <a:lnSpc>
                          <a:spcPct val="150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Thank you to everyone who attended the first Conduct Risk Masterclass on the Conduct Standard for Banks on 27 February 2023, which was presented by the Financial Sector Conduct Authority (FSCA).</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rPr>
                        <a:t>The presentation by the FSCA focused on</a:t>
                      </a:r>
                      <a:r>
                        <a:rPr lang="en-US" sz="1200" dirty="0">
                          <a:solidFill>
                            <a:srgbClr val="000000"/>
                          </a:solidFill>
                          <a:effectLst/>
                          <a:latin typeface="Arial" panose="020B060402020202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pPr marL="685800" marR="0" lvl="1"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rPr>
                        <a:t>FSCA Regulatory Strategy 2021-2025;</a:t>
                      </a:r>
                      <a:endParaRPr lang="en-US" sz="1200" dirty="0">
                        <a:effectLst/>
                        <a:latin typeface="Calibri" panose="020F0502020204030204" pitchFamily="34" charset="0"/>
                        <a:ea typeface="Calibri" panose="020F0502020204030204" pitchFamily="34" charset="0"/>
                      </a:endParaRPr>
                    </a:p>
                    <a:p>
                      <a:pPr marL="685800" marR="0" lvl="1"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rPr>
                        <a:t>Guiding Principles for the FSCA’s Supervisory Approach;</a:t>
                      </a:r>
                      <a:endParaRPr lang="en-US" sz="1200" dirty="0">
                        <a:effectLst/>
                        <a:latin typeface="Calibri" panose="020F0502020204030204" pitchFamily="34" charset="0"/>
                        <a:ea typeface="Calibri" panose="020F0502020204030204" pitchFamily="34" charset="0"/>
                      </a:endParaRPr>
                    </a:p>
                    <a:p>
                      <a:pPr marL="685800" marR="0" lvl="1"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rPr>
                        <a:t>Banks – Regulatory Expectations;</a:t>
                      </a:r>
                      <a:endParaRPr lang="en-US" sz="1200" dirty="0">
                        <a:effectLst/>
                        <a:latin typeface="Calibri" panose="020F0502020204030204" pitchFamily="34" charset="0"/>
                        <a:ea typeface="Calibri" panose="020F0502020204030204" pitchFamily="34" charset="0"/>
                      </a:endParaRPr>
                    </a:p>
                    <a:p>
                      <a:pPr marL="685800" marR="0" lvl="1"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rPr>
                        <a:t>Role of Compliance in Market Conduct;</a:t>
                      </a:r>
                      <a:endParaRPr lang="en-US" sz="1200" dirty="0">
                        <a:effectLst/>
                        <a:latin typeface="Calibri" panose="020F0502020204030204" pitchFamily="34" charset="0"/>
                        <a:ea typeface="Calibri" panose="020F0502020204030204" pitchFamily="34" charset="0"/>
                      </a:endParaRPr>
                    </a:p>
                    <a:p>
                      <a:pPr marL="685800" marR="0" lvl="1"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rPr>
                        <a:t>Measures of Success; and</a:t>
                      </a:r>
                      <a:endParaRPr lang="en-US" sz="1200" dirty="0">
                        <a:effectLst/>
                        <a:latin typeface="Calibri" panose="020F0502020204030204" pitchFamily="34" charset="0"/>
                        <a:ea typeface="Calibri" panose="020F0502020204030204" pitchFamily="34" charset="0"/>
                      </a:endParaRPr>
                    </a:p>
                    <a:p>
                      <a:pPr marL="685800" marR="0" lvl="1"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rPr>
                        <a:t>Key Supervisory Focus Areas 2023/2024</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b="1"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Please </a:t>
                      </a:r>
                      <a:r>
                        <a:rPr lang="en-US" sz="1200" u="sng" dirty="0">
                          <a:solidFill>
                            <a:srgbClr val="0000FF"/>
                          </a:solidFill>
                          <a:effectLst/>
                          <a:latin typeface="Calibri" panose="020F0502020204030204" pitchFamily="34" charset="0"/>
                          <a:ea typeface="Calibri" panose="020F0502020204030204" pitchFamily="34" charset="0"/>
                          <a:hlinkClick r:id="rId3"/>
                        </a:rPr>
                        <a:t>click the link</a:t>
                      </a:r>
                      <a:r>
                        <a:rPr lang="en-US" sz="1200" dirty="0">
                          <a:solidFill>
                            <a:srgbClr val="000000"/>
                          </a:solidFill>
                          <a:effectLst/>
                          <a:latin typeface="Arial" panose="020B0604020202020204" pitchFamily="34" charset="0"/>
                          <a:ea typeface="Calibri" panose="020F0502020204030204" pitchFamily="34" charset="0"/>
                        </a:rPr>
                        <a:t> to access the video that was shared during the session and this </a:t>
                      </a:r>
                      <a:r>
                        <a:rPr lang="en-US" sz="1200" u="sng" dirty="0">
                          <a:solidFill>
                            <a:srgbClr val="0000FF"/>
                          </a:solidFill>
                          <a:effectLst/>
                          <a:latin typeface="Arial" panose="020B0604020202020204" pitchFamily="34" charset="0"/>
                          <a:ea typeface="Calibri" panose="020F0502020204030204" pitchFamily="34" charset="0"/>
                          <a:hlinkClick r:id="rId4"/>
                        </a:rPr>
                        <a:t> link</a:t>
                      </a:r>
                      <a:r>
                        <a:rPr lang="en-US" sz="1200" dirty="0">
                          <a:solidFill>
                            <a:srgbClr val="000000"/>
                          </a:solidFill>
                          <a:effectLst/>
                          <a:latin typeface="Arial" panose="020B0604020202020204" pitchFamily="34" charset="0"/>
                          <a:ea typeface="Calibri" panose="020F0502020204030204" pitchFamily="34" charset="0"/>
                        </a:rPr>
                        <a:t> to access the recoding of the session.   </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US" sz="1200" dirty="0">
                          <a:effectLst/>
                          <a:latin typeface="Calibri" panose="020F0502020204030204" pitchFamily="34" charset="0"/>
                          <a:ea typeface="Calibri" panose="020F0502020204030204" pitchFamily="34" charset="0"/>
                        </a:rPr>
                        <a:t> </a:t>
                      </a:r>
                    </a:p>
                    <a:p>
                      <a:pPr marL="342900" marR="0" lvl="1">
                        <a:spcBef>
                          <a:spcPts val="0"/>
                        </a:spcBef>
                        <a:spcAft>
                          <a:spcPts val="0"/>
                        </a:spcAft>
                      </a:pPr>
                      <a:r>
                        <a:rPr lang="en-US" sz="1200" dirty="0">
                          <a:effectLst/>
                          <a:latin typeface="Calibri" panose="020F0502020204030204" pitchFamily="34" charset="0"/>
                          <a:ea typeface="Calibri" panose="020F0502020204030204" pitchFamily="34" charset="0"/>
                        </a:rPr>
                        <a:t> </a:t>
                      </a:r>
                    </a:p>
                    <a:p>
                      <a:pPr marL="342900" marR="0" lvl="1">
                        <a:spcBef>
                          <a:spcPts val="0"/>
                        </a:spcBef>
                        <a:spcAft>
                          <a:spcPts val="0"/>
                        </a:spcAft>
                      </a:pPr>
                      <a:endParaRPr lang="en-US" sz="1200" dirty="0">
                        <a:effectLst/>
                        <a:latin typeface="Calibri" panose="020F0502020204030204" pitchFamily="34" charset="0"/>
                        <a:ea typeface="Calibri" panose="020F0502020204030204" pitchFamily="34" charset="0"/>
                      </a:endParaRPr>
                    </a:p>
                  </a:txBody>
                  <a:tcPr marL="0" marR="0" marT="0" marB="0">
                    <a:lnR>
                      <a:noFill/>
                    </a:lnR>
                    <a:lnB>
                      <a:noFill/>
                    </a:lnB>
                    <a:solidFill>
                      <a:srgbClr val="FFFFFF"/>
                    </a:solidFill>
                  </a:tcPr>
                </a:tc>
                <a:tc rowSpan="7">
                  <a:txBody>
                    <a:bodyPr/>
                    <a:lstStyle/>
                    <a:p>
                      <a:endParaRPr lang="en-US" dirty="0"/>
                    </a:p>
                  </a:txBody>
                  <a:tcPr>
                    <a:lnL w="12700" cmpd="sng">
                      <a:noFill/>
                      <a:prstDash val="solid"/>
                    </a:lnL>
                    <a:lnT w="12700" cmpd="sng">
                      <a:noFill/>
                      <a:prstDash val="solid"/>
                    </a:lnT>
                    <a:solidFill>
                      <a:srgbClr val="CC0000"/>
                    </a:solidFill>
                  </a:tcPr>
                </a:tc>
                <a:extLst>
                  <a:ext uri="{0D108BD9-81ED-4DB2-BD59-A6C34878D82A}">
                    <a16:rowId xmlns:a16="http://schemas.microsoft.com/office/drawing/2014/main" val="677484376"/>
                  </a:ext>
                </a:extLst>
              </a:tr>
              <a:tr h="293498">
                <a:tc vMerge="1">
                  <a:txBody>
                    <a:bodyPr/>
                    <a:lstStyle/>
                    <a:p>
                      <a:endParaRPr lang="en-US"/>
                    </a:p>
                  </a:txBody>
                  <a:tcPr/>
                </a:tc>
                <a:tc>
                  <a:txBody>
                    <a:bodyPr/>
                    <a:lstStyle/>
                    <a:p>
                      <a:pPr marL="342900" marR="0" lvl="1">
                        <a:spcBef>
                          <a:spcPts val="0"/>
                        </a:spcBef>
                        <a:spcAft>
                          <a:spcPts val="0"/>
                        </a:spcAft>
                      </a:pPr>
                      <a:r>
                        <a:rPr lang="en-GB" sz="1200" dirty="0">
                          <a:solidFill>
                            <a:srgbClr val="5A4B4B"/>
                          </a:solidFill>
                          <a:effectLst/>
                          <a:latin typeface="Arial" panose="020B0604020202020204" pitchFamily="34" charset="0"/>
                          <a:ea typeface="Calibri" panose="020F0502020204030204" pitchFamily="34" charset="0"/>
                        </a:rPr>
                        <a:t>Kind regards</a:t>
                      </a:r>
                      <a:endParaRPr lang="en-US" sz="1200" dirty="0">
                        <a:effectLst/>
                        <a:latin typeface="Calibri" panose="020F0502020204030204" pitchFamily="34" charset="0"/>
                        <a:ea typeface="Calibri" panose="020F0502020204030204" pitchFamily="34" charset="0"/>
                      </a:endParaRPr>
                    </a:p>
                    <a:p>
                      <a:pPr marL="342900" marR="0" lvl="1">
                        <a:spcBef>
                          <a:spcPts val="0"/>
                        </a:spcBef>
                        <a:spcAft>
                          <a:spcPts val="0"/>
                        </a:spcAft>
                      </a:pPr>
                      <a:r>
                        <a:rPr lang="en-GB" sz="1200" b="1" dirty="0">
                          <a:solidFill>
                            <a:srgbClr val="C00000"/>
                          </a:solidFill>
                          <a:effectLst/>
                          <a:latin typeface="Arial" panose="020B0604020202020204" pitchFamily="34" charset="0"/>
                          <a:ea typeface="Calibri" panose="020F0502020204030204" pitchFamily="34" charset="0"/>
                        </a:rPr>
                        <a:t>Preggy Munsamy </a:t>
                      </a:r>
                      <a:endParaRPr lang="en-US" sz="12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3585322933"/>
                  </a:ext>
                </a:extLst>
              </a:tr>
              <a:tr h="334212">
                <a:tc vMerge="1">
                  <a:txBody>
                    <a:bodyPr/>
                    <a:lstStyle/>
                    <a:p>
                      <a:endParaRPr lang="en-US"/>
                    </a:p>
                  </a:txBody>
                  <a:tcPr/>
                </a:tc>
                <a:tc>
                  <a:txBody>
                    <a:bodyPr/>
                    <a:lstStyle/>
                    <a:p>
                      <a:pPr marL="0" marR="0">
                        <a:spcBef>
                          <a:spcPts val="0"/>
                        </a:spcBef>
                        <a:spcAft>
                          <a:spcPts val="0"/>
                        </a:spcAft>
                      </a:pPr>
                      <a:r>
                        <a:rPr lang="en-US" sz="1000" dirty="0">
                          <a:solidFill>
                            <a:srgbClr val="58595B"/>
                          </a:solidFill>
                          <a:effectLst/>
                          <a:latin typeface="Arial" panose="020B0604020202020204"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160938220"/>
                  </a:ext>
                </a:extLst>
              </a:tr>
              <a:tr h="0">
                <a:tc vMerge="1">
                  <a:txBody>
                    <a:bodyPr/>
                    <a:lstStyle/>
                    <a:p>
                      <a:endParaRPr lang="en-US"/>
                    </a:p>
                  </a:txBody>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414545585"/>
                  </a:ext>
                </a:extLst>
              </a:tr>
              <a:tr h="334212">
                <a:tc vMerge="1">
                  <a:txBody>
                    <a:bodyPr/>
                    <a:lstStyle/>
                    <a:p>
                      <a:endParaRPr lang="en-US"/>
                    </a:p>
                  </a:txBody>
                  <a:tcPr/>
                </a:tc>
                <a:tc>
                  <a:txBody>
                    <a:bodyPr/>
                    <a:lstStyle/>
                    <a:p>
                      <a:pPr marL="0" marR="0">
                        <a:spcBef>
                          <a:spcPts val="0"/>
                        </a:spcBef>
                        <a:spcAft>
                          <a:spcPts val="0"/>
                        </a:spcAft>
                      </a:pPr>
                      <a:r>
                        <a:rPr lang="en-US" sz="900" dirty="0">
                          <a:solidFill>
                            <a:srgbClr val="FFFFFF"/>
                          </a:solidFill>
                          <a:effectLst/>
                          <a:latin typeface="Times New Roman" panose="02020603050405020304" pitchFamily="18"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AA052D"/>
                    </a:solidFill>
                  </a:tcPr>
                </a:tc>
                <a:tc vMerge="1">
                  <a:txBody>
                    <a:bodyPr/>
                    <a:lstStyle/>
                    <a:p>
                      <a:endParaRPr lang="en-US"/>
                    </a:p>
                  </a:txBody>
                  <a:tcPr/>
                </a:tc>
                <a:extLst>
                  <a:ext uri="{0D108BD9-81ED-4DB2-BD59-A6C34878D82A}">
                    <a16:rowId xmlns:a16="http://schemas.microsoft.com/office/drawing/2014/main" val="967026052"/>
                  </a:ext>
                </a:extLst>
              </a:tr>
              <a:tr h="602399">
                <a:tc vMerge="1">
                  <a:txBody>
                    <a:bodyPr/>
                    <a:lstStyle/>
                    <a:p>
                      <a:endParaRPr lang="en-US"/>
                    </a:p>
                  </a:txBody>
                  <a:tcPr/>
                </a:tc>
                <a:tc>
                  <a:txBody>
                    <a:bodyPr/>
                    <a:lstStyle/>
                    <a:p>
                      <a:pPr marL="0" marR="0" fontAlgn="t">
                        <a:spcBef>
                          <a:spcPts val="0"/>
                        </a:spcBef>
                        <a:spcAft>
                          <a:spcPts val="0"/>
                        </a:spcAft>
                      </a:pPr>
                      <a:r>
                        <a:rPr lang="en-US" sz="900" dirty="0" err="1">
                          <a:solidFill>
                            <a:srgbClr val="FFFFFF"/>
                          </a:solidFill>
                          <a:effectLst/>
                          <a:latin typeface="Arial" panose="020B0604020202020204" pitchFamily="34" charset="0"/>
                          <a:ea typeface="Calibri" panose="020F0502020204030204" pitchFamily="34" charset="0"/>
                        </a:rPr>
                        <a:t>Authorised</a:t>
                      </a:r>
                      <a:r>
                        <a:rPr lang="en-US" sz="900" dirty="0">
                          <a:solidFill>
                            <a:srgbClr val="FFFFFF"/>
                          </a:solidFill>
                          <a:effectLst/>
                          <a:latin typeface="Arial" panose="020B0604020202020204" pitchFamily="34" charset="0"/>
                          <a:ea typeface="Calibri" panose="020F0502020204030204" pitchFamily="34" charset="0"/>
                        </a:rPr>
                        <a:t> Financial Services Provider Registered Credit Provider Reg No NCRCP7</a:t>
                      </a:r>
                      <a:endParaRPr lang="en-US" sz="900" dirty="0">
                        <a:effectLst/>
                        <a:latin typeface="Calibri" panose="020F0502020204030204" pitchFamily="34" charset="0"/>
                        <a:ea typeface="Calibri" panose="020F0502020204030204" pitchFamily="34" charset="0"/>
                      </a:endParaRPr>
                    </a:p>
                    <a:p>
                      <a:pPr marL="0" marR="0" fontAlgn="t">
                        <a:spcBef>
                          <a:spcPts val="0"/>
                        </a:spcBef>
                        <a:spcAft>
                          <a:spcPts val="0"/>
                        </a:spcAft>
                      </a:pPr>
                      <a:r>
                        <a:rPr lang="en-US" sz="900" dirty="0">
                          <a:solidFill>
                            <a:srgbClr val="FFFFFF"/>
                          </a:solidFill>
                          <a:effectLst/>
                          <a:latin typeface="Arial" panose="020B0604020202020204" pitchFamily="34" charset="0"/>
                          <a:ea typeface="Calibri" panose="020F0502020204030204" pitchFamily="34" charset="0"/>
                        </a:rPr>
                        <a:t>Email disclaimer and company information absa.co.za/disclaimer</a:t>
                      </a:r>
                      <a:br>
                        <a:rPr lang="en-US" sz="900" dirty="0">
                          <a:solidFill>
                            <a:srgbClr val="FFFFFF"/>
                          </a:solidFill>
                          <a:effectLst/>
                          <a:latin typeface="Arial" panose="020B0604020202020204" pitchFamily="34" charset="0"/>
                          <a:ea typeface="Calibri" panose="020F0502020204030204" pitchFamily="34" charset="0"/>
                        </a:rPr>
                      </a:br>
                      <a:r>
                        <a:rPr lang="en-US" sz="900" dirty="0">
                          <a:solidFill>
                            <a:srgbClr val="FFFFFF"/>
                          </a:solidFill>
                          <a:effectLst/>
                          <a:latin typeface="Arial" panose="020B0604020202020204" pitchFamily="34" charset="0"/>
                          <a:ea typeface="Calibri" panose="020F0502020204030204" pitchFamily="34" charset="0"/>
                        </a:rPr>
                        <a:t>If you do not want to receive any marketing correspondence, please send an email to </a:t>
                      </a:r>
                      <a:r>
                        <a:rPr lang="en-US" sz="900" b="1" u="sng" dirty="0">
                          <a:solidFill>
                            <a:srgbClr val="FFFFFF"/>
                          </a:solidFill>
                          <a:effectLst/>
                          <a:latin typeface="Arial" panose="020B0604020202020204" pitchFamily="34" charset="0"/>
                          <a:ea typeface="Calibri" panose="020F0502020204030204" pitchFamily="34" charset="0"/>
                          <a:hlinkClick r:id="rId5"/>
                        </a:rPr>
                        <a:t>unsubscribe@absa.co.za</a:t>
                      </a:r>
                      <a:endParaRPr lang="en-US" sz="9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AA052D"/>
                    </a:solidFill>
                  </a:tcPr>
                </a:tc>
                <a:tc vMerge="1">
                  <a:txBody>
                    <a:bodyPr/>
                    <a:lstStyle/>
                    <a:p>
                      <a:endParaRPr lang="en-US"/>
                    </a:p>
                  </a:txBody>
                  <a:tcPr/>
                </a:tc>
                <a:extLst>
                  <a:ext uri="{0D108BD9-81ED-4DB2-BD59-A6C34878D82A}">
                    <a16:rowId xmlns:a16="http://schemas.microsoft.com/office/drawing/2014/main" val="1322289126"/>
                  </a:ext>
                </a:extLst>
              </a:tr>
              <a:tr h="633270">
                <a:tc vMerge="1">
                  <a:txBody>
                    <a:bodyPr/>
                    <a:lstStyle/>
                    <a:p>
                      <a:endParaRPr lang="en-US"/>
                    </a:p>
                  </a:txBody>
                  <a:tcPr/>
                </a:tc>
                <a:tc>
                  <a:txBody>
                    <a:bodyPr/>
                    <a:lstStyle/>
                    <a:p>
                      <a:pPr marL="0" marR="0">
                        <a:spcBef>
                          <a:spcPts val="0"/>
                        </a:spcBef>
                        <a:spcAft>
                          <a:spcPts val="0"/>
                        </a:spcAft>
                      </a:pPr>
                      <a:r>
                        <a:rPr lang="en-US" sz="900" dirty="0">
                          <a:solidFill>
                            <a:srgbClr val="FFFFFF"/>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CC0000"/>
                    </a:solidFill>
                  </a:tcPr>
                </a:tc>
                <a:tc vMerge="1">
                  <a:txBody>
                    <a:bodyPr/>
                    <a:lstStyle/>
                    <a:p>
                      <a:endParaRPr lang="en-US"/>
                    </a:p>
                  </a:txBody>
                  <a:tcPr/>
                </a:tc>
                <a:extLst>
                  <a:ext uri="{0D108BD9-81ED-4DB2-BD59-A6C34878D82A}">
                    <a16:rowId xmlns:a16="http://schemas.microsoft.com/office/drawing/2014/main" val="3604241288"/>
                  </a:ext>
                </a:extLst>
              </a:tr>
            </a:tbl>
          </a:graphicData>
        </a:graphic>
      </p:graphicFrame>
      <p:pic>
        <p:nvPicPr>
          <p:cNvPr id="6146" name="Picture 1">
            <a:extLst>
              <a:ext uri="{FF2B5EF4-FFF2-40B4-BE49-F238E27FC236}">
                <a16:creationId xmlns:a16="http://schemas.microsoft.com/office/drawing/2014/main" id="{3D06A966-799D-4C38-C975-83D8442B8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88759"/>
            <a:ext cx="6081712" cy="334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7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E47583-AD61-F58C-D40E-DD8295525717}"/>
              </a:ext>
            </a:extLst>
          </p:cNvPr>
          <p:cNvPicPr>
            <a:picLocks noChangeAspect="1"/>
          </p:cNvPicPr>
          <p:nvPr/>
        </p:nvPicPr>
        <p:blipFill>
          <a:blip r:embed="rId3"/>
          <a:stretch>
            <a:fillRect/>
          </a:stretch>
        </p:blipFill>
        <p:spPr>
          <a:xfrm>
            <a:off x="20241" y="31165"/>
            <a:ext cx="6858000" cy="3757279"/>
          </a:xfrm>
          <a:prstGeom prst="rect">
            <a:avLst/>
          </a:prstGeom>
        </p:spPr>
      </p:pic>
      <p:pic>
        <p:nvPicPr>
          <p:cNvPr id="5" name="Picture 4">
            <a:extLst>
              <a:ext uri="{FF2B5EF4-FFF2-40B4-BE49-F238E27FC236}">
                <a16:creationId xmlns:a16="http://schemas.microsoft.com/office/drawing/2014/main" id="{77CFF95C-528C-6043-C993-B8942920F902}"/>
              </a:ext>
            </a:extLst>
          </p:cNvPr>
          <p:cNvPicPr>
            <a:picLocks noChangeAspect="1"/>
          </p:cNvPicPr>
          <p:nvPr/>
        </p:nvPicPr>
        <p:blipFill>
          <a:blip r:embed="rId4"/>
          <a:stretch>
            <a:fillRect/>
          </a:stretch>
        </p:blipFill>
        <p:spPr>
          <a:xfrm>
            <a:off x="-40319" y="1681204"/>
            <a:ext cx="5913633" cy="5072312"/>
          </a:xfrm>
          <a:prstGeom prst="rect">
            <a:avLst/>
          </a:prstGeom>
        </p:spPr>
      </p:pic>
      <p:graphicFrame>
        <p:nvGraphicFramePr>
          <p:cNvPr id="6" name="Table 5">
            <a:extLst>
              <a:ext uri="{FF2B5EF4-FFF2-40B4-BE49-F238E27FC236}">
                <a16:creationId xmlns:a16="http://schemas.microsoft.com/office/drawing/2014/main" id="{92A4F976-BE7C-8210-7087-07EA6097A036}"/>
              </a:ext>
            </a:extLst>
          </p:cNvPr>
          <p:cNvGraphicFramePr>
            <a:graphicFrameLocks noGrp="1"/>
          </p:cNvGraphicFramePr>
          <p:nvPr>
            <p:extLst>
              <p:ext uri="{D42A27DB-BD31-4B8C-83A1-F6EECF244321}">
                <p14:modId xmlns:p14="http://schemas.microsoft.com/office/powerpoint/2010/main" val="2238557568"/>
              </p:ext>
            </p:extLst>
          </p:nvPr>
        </p:nvGraphicFramePr>
        <p:xfrm>
          <a:off x="163115" y="2818223"/>
          <a:ext cx="6572251" cy="9799124"/>
        </p:xfrm>
        <a:graphic>
          <a:graphicData uri="http://schemas.openxmlformats.org/drawingml/2006/table">
            <a:tbl>
              <a:tblPr firstRow="1" firstCol="1" bandRow="1"/>
              <a:tblGrid>
                <a:gridCol w="344092">
                  <a:extLst>
                    <a:ext uri="{9D8B030D-6E8A-4147-A177-3AD203B41FA5}">
                      <a16:colId xmlns:a16="http://schemas.microsoft.com/office/drawing/2014/main" val="3853299194"/>
                    </a:ext>
                  </a:extLst>
                </a:gridCol>
                <a:gridCol w="133350">
                  <a:extLst>
                    <a:ext uri="{9D8B030D-6E8A-4147-A177-3AD203B41FA5}">
                      <a16:colId xmlns:a16="http://schemas.microsoft.com/office/drawing/2014/main" val="2236310264"/>
                    </a:ext>
                  </a:extLst>
                </a:gridCol>
                <a:gridCol w="25400">
                  <a:extLst>
                    <a:ext uri="{9D8B030D-6E8A-4147-A177-3AD203B41FA5}">
                      <a16:colId xmlns:a16="http://schemas.microsoft.com/office/drawing/2014/main" val="1211617191"/>
                    </a:ext>
                  </a:extLst>
                </a:gridCol>
                <a:gridCol w="5663465">
                  <a:extLst>
                    <a:ext uri="{9D8B030D-6E8A-4147-A177-3AD203B41FA5}">
                      <a16:colId xmlns:a16="http://schemas.microsoft.com/office/drawing/2014/main" val="33926754"/>
                    </a:ext>
                  </a:extLst>
                </a:gridCol>
                <a:gridCol w="25400">
                  <a:extLst>
                    <a:ext uri="{9D8B030D-6E8A-4147-A177-3AD203B41FA5}">
                      <a16:colId xmlns:a16="http://schemas.microsoft.com/office/drawing/2014/main" val="4010910688"/>
                    </a:ext>
                  </a:extLst>
                </a:gridCol>
                <a:gridCol w="380544">
                  <a:extLst>
                    <a:ext uri="{9D8B030D-6E8A-4147-A177-3AD203B41FA5}">
                      <a16:colId xmlns:a16="http://schemas.microsoft.com/office/drawing/2014/main" val="4120440642"/>
                    </a:ext>
                  </a:extLst>
                </a:gridCol>
              </a:tblGrid>
              <a:tr h="325027">
                <a:tc gridSpan="6">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extLst>
                  <a:ext uri="{0D108BD9-81ED-4DB2-BD59-A6C34878D82A}">
                    <a16:rowId xmlns:a16="http://schemas.microsoft.com/office/drawing/2014/main" val="3075112281"/>
                  </a:ext>
                </a:extLst>
              </a:tr>
              <a:tr h="118557">
                <a:tc rowSpan="11">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gridSpan="3">
                  <a:txBody>
                    <a:bodyPr/>
                    <a:lstStyle/>
                    <a:p>
                      <a:pPr marL="0" marR="0" algn="ctr">
                        <a:spcBef>
                          <a:spcPts val="0"/>
                        </a:spcBef>
                        <a:spcAft>
                          <a:spcPts val="0"/>
                        </a:spcAft>
                      </a:pPr>
                      <a:endParaRPr lang="en-US" sz="900" dirty="0">
                        <a:solidFill>
                          <a:srgbClr val="000000"/>
                        </a:solidFill>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pPr marL="0" marR="0" algn="ctr">
                        <a:spcBef>
                          <a:spcPts val="0"/>
                        </a:spcBef>
                        <a:spcAft>
                          <a:spcPts val="0"/>
                        </a:spcAft>
                      </a:pPr>
                      <a:endParaRPr lang="en-US" sz="100">
                        <a:solidFill>
                          <a:srgbClr val="000000"/>
                        </a:solidFill>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solidFill>
                      <a:srgbClr val="FFFFFF"/>
                    </a:solidFill>
                  </a:tcPr>
                </a:tc>
                <a:tc rowSpan="11">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0" marR="0" marT="0" marB="0">
                    <a:lnL>
                      <a:noFill/>
                    </a:lnL>
                    <a:lnR>
                      <a:noFill/>
                    </a:lnR>
                    <a:lnB>
                      <a:noFill/>
                    </a:lnB>
                    <a:solidFill>
                      <a:srgbClr val="DC0032"/>
                    </a:solidFill>
                  </a:tcPr>
                </a:tc>
                <a:extLst>
                  <a:ext uri="{0D108BD9-81ED-4DB2-BD59-A6C34878D82A}">
                    <a16:rowId xmlns:a16="http://schemas.microsoft.com/office/drawing/2014/main" val="1368281563"/>
                  </a:ext>
                </a:extLst>
              </a:tr>
              <a:tr h="118557">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gridSpan="3">
                  <a:txBody>
                    <a:bodyPr/>
                    <a:lstStyle/>
                    <a:p>
                      <a:pPr marL="0" marR="0">
                        <a:spcBef>
                          <a:spcPts val="0"/>
                        </a:spcBef>
                        <a:spcAft>
                          <a:spcPts val="0"/>
                        </a:spcAft>
                      </a:pPr>
                      <a:r>
                        <a:rPr lang="en-US" sz="900" b="1">
                          <a:solidFill>
                            <a:srgbClr val="500A28"/>
                          </a:solidFill>
                          <a:effectLst/>
                          <a:latin typeface="Arial" panose="020B060402020202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pPr marL="0" marR="0">
                        <a:spcBef>
                          <a:spcPts val="0"/>
                        </a:spcBef>
                        <a:spcAft>
                          <a:spcPts val="0"/>
                        </a:spcAft>
                      </a:pPr>
                      <a:endParaRPr lang="en-US" sz="1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4116074498"/>
                  </a:ext>
                </a:extLst>
              </a:tr>
              <a:tr h="1975955">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b="1">
                          <a:solidFill>
                            <a:srgbClr val="500A28"/>
                          </a:solidFill>
                          <a:effectLst/>
                          <a:latin typeface="Arial" panose="020B060402020202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Dear Colleagues,</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We are looking forward to engaging with you on the 23rd,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Kindly find link below, sharing an overview of the scheduled training:</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u="sng" dirty="0">
                          <a:solidFill>
                            <a:srgbClr val="0000FF"/>
                          </a:solidFill>
                          <a:effectLst/>
                          <a:latin typeface="Calibri" panose="020F0502020204030204" pitchFamily="34" charset="0"/>
                          <a:ea typeface="Calibri" panose="020F0502020204030204" pitchFamily="34" charset="0"/>
                          <a:hlinkClick r:id="rId5"/>
                        </a:rPr>
                        <a:t> ESG Awareness</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GB" sz="1000" dirty="0">
                          <a:solidFill>
                            <a:srgbClr val="5A4B4B"/>
                          </a:solidFill>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GB" sz="1000" dirty="0">
                          <a:solidFill>
                            <a:srgbClr val="5A4B4B"/>
                          </a:solidFill>
                          <a:effectLst/>
                          <a:latin typeface="Arial" panose="020B0604020202020204" pitchFamily="34" charset="0"/>
                          <a:ea typeface="Calibri" panose="020F0502020204030204" pitchFamily="34" charset="0"/>
                        </a:rPr>
                        <a:t>Kind regards</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GB" sz="1000" b="1" dirty="0">
                          <a:solidFill>
                            <a:srgbClr val="000000"/>
                          </a:solidFill>
                          <a:effectLst/>
                          <a:latin typeface="Arial" panose="020B0604020202020204" pitchFamily="34" charset="0"/>
                          <a:ea typeface="Calibri" panose="020F0502020204030204" pitchFamily="34" charset="0"/>
                        </a:rPr>
                        <a:t>Siva Chetty and Pamela Dusoruth</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GB" sz="1000" b="1" dirty="0">
                          <a:solidFill>
                            <a:srgbClr val="000000"/>
                          </a:solidFill>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dirty="0">
                          <a:solidFill>
                            <a:srgbClr val="AA052D"/>
                          </a:solidFill>
                          <a:effectLst/>
                          <a:latin typeface="Arial" panose="020B0604020202020204" pitchFamily="34" charset="0"/>
                          <a:ea typeface="Calibri" panose="020F0502020204030204" pitchFamily="34" charset="0"/>
                        </a:rPr>
                        <a:t>Environmental, Social and Governance (ESG) Awareness Training for Compliance Officers</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Environmental, social and governance (ESG) compliance has become an increasingly complex and challenging regulatory environment for companies to navigate. ESG and corporate compliance are quickly converging as more attention is paid to these matters in the social sphere, and new regulations are being increasingly discussed and planned. </a:t>
                      </a:r>
                      <a:endParaRPr lang="en-US" sz="10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b="1">
                          <a:solidFill>
                            <a:srgbClr val="500A28"/>
                          </a:solidFill>
                          <a:effectLst/>
                          <a:latin typeface="Arial" panose="020B060402020202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972525582"/>
                  </a:ext>
                </a:extLst>
              </a:tr>
              <a:tr h="5005753">
                <a:tc vMerge="1">
                  <a:txBody>
                    <a:bodyPr/>
                    <a:lstStyle/>
                    <a:p>
                      <a:endParaRPr lang="en-US"/>
                    </a:p>
                  </a:txBody>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The pressure from both politics and society has translated into the development of a number newly formed ESG legislation. To add to the pressure, investors are also calling on financial institutions to take environment, society and governance factors into account. This has consequences for the banks investment policy, but also for the acceptance of potential clients.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As a Pan African Bank, the Group has a high preference for business transactions and financing decisions which drive:</a:t>
                      </a:r>
                      <a:endParaRPr lang="en-US" sz="1000" dirty="0">
                        <a:effectLst/>
                        <a:latin typeface="Calibri" panose="020F0502020204030204" pitchFamily="34" charset="0"/>
                        <a:ea typeface="Calibri" panose="020F0502020204030204" pitchFamily="34" charset="0"/>
                      </a:endParaRPr>
                    </a:p>
                    <a:p>
                      <a:pPr marL="342900" marR="0" lvl="0" indent="-342900" algn="l">
                        <a:spcBef>
                          <a:spcPts val="0"/>
                        </a:spcBef>
                        <a:spcAft>
                          <a:spcPts val="0"/>
                        </a:spcAft>
                        <a:buFont typeface="Courier New" panose="02070309020205020404" pitchFamily="49" charset="0"/>
                        <a:buChar char="o"/>
                      </a:pPr>
                      <a:r>
                        <a:rPr lang="en-US" sz="1000" dirty="0">
                          <a:solidFill>
                            <a:srgbClr val="000000"/>
                          </a:solidFill>
                          <a:effectLst/>
                          <a:latin typeface="Arial" panose="020B0604020202020204" pitchFamily="34" charset="0"/>
                          <a:ea typeface="Times New Roman" panose="02020603050405020304" pitchFamily="18" charset="0"/>
                        </a:rPr>
                        <a:t>Sustainable growth; </a:t>
                      </a:r>
                      <a:endParaRPr lang="en-US" sz="1000" dirty="0">
                        <a:solidFill>
                          <a:srgbClr val="000000"/>
                        </a:solidFill>
                        <a:effectLst/>
                        <a:latin typeface="Calibri" panose="020F0502020204030204" pitchFamily="34" charset="0"/>
                        <a:ea typeface="Calibri" panose="020F0502020204030204" pitchFamily="34" charset="0"/>
                      </a:endParaRPr>
                    </a:p>
                    <a:p>
                      <a:pPr marL="342900" marR="0" lvl="0" indent="-342900" algn="l">
                        <a:spcBef>
                          <a:spcPts val="0"/>
                        </a:spcBef>
                        <a:spcAft>
                          <a:spcPts val="0"/>
                        </a:spcAft>
                        <a:buFont typeface="Courier New" panose="02070309020205020404" pitchFamily="49" charset="0"/>
                        <a:buChar char="o"/>
                      </a:pPr>
                      <a:r>
                        <a:rPr lang="en-US" sz="1000" dirty="0">
                          <a:solidFill>
                            <a:srgbClr val="000000"/>
                          </a:solidFill>
                          <a:effectLst/>
                          <a:latin typeface="Arial" panose="020B0604020202020204" pitchFamily="34" charset="0"/>
                          <a:ea typeface="Times New Roman" panose="02020603050405020304" pitchFamily="18" charset="0"/>
                        </a:rPr>
                        <a:t>Active management of negative impacts to the environment, communities and livelihoods; </a:t>
                      </a:r>
                      <a:endParaRPr lang="en-US" sz="1000" dirty="0">
                        <a:solidFill>
                          <a:srgbClr val="000000"/>
                        </a:solidFill>
                        <a:effectLst/>
                        <a:latin typeface="Calibri" panose="020F0502020204030204" pitchFamily="34" charset="0"/>
                        <a:ea typeface="Calibri" panose="020F0502020204030204" pitchFamily="34" charset="0"/>
                      </a:endParaRPr>
                    </a:p>
                    <a:p>
                      <a:pPr marL="342900" marR="0" lvl="0" indent="-342900" algn="l">
                        <a:spcBef>
                          <a:spcPts val="0"/>
                        </a:spcBef>
                        <a:spcAft>
                          <a:spcPts val="0"/>
                        </a:spcAft>
                        <a:buFont typeface="Courier New" panose="02070309020205020404" pitchFamily="49" charset="0"/>
                        <a:buChar char="o"/>
                      </a:pPr>
                      <a:r>
                        <a:rPr lang="en-US" sz="1000" dirty="0">
                          <a:solidFill>
                            <a:srgbClr val="000000"/>
                          </a:solidFill>
                          <a:effectLst/>
                          <a:latin typeface="Arial" panose="020B0604020202020204" pitchFamily="34" charset="0"/>
                          <a:ea typeface="Times New Roman" panose="02020603050405020304" pitchFamily="18" charset="0"/>
                        </a:rPr>
                        <a:t>The Group’s acceptance of risks linked to initial heightened exposures in climate sensitive sectors and the emerging market context; </a:t>
                      </a:r>
                      <a:endParaRPr lang="en-US" sz="1000" dirty="0">
                        <a:solidFill>
                          <a:srgbClr val="000000"/>
                        </a:solidFill>
                        <a:effectLst/>
                        <a:latin typeface="Calibri" panose="020F0502020204030204" pitchFamily="34" charset="0"/>
                        <a:ea typeface="Calibri" panose="020F0502020204030204" pitchFamily="34" charset="0"/>
                      </a:endParaRPr>
                    </a:p>
                    <a:p>
                      <a:pPr marL="342900" marR="0" lvl="0" indent="-342900" algn="l">
                        <a:spcBef>
                          <a:spcPts val="0"/>
                        </a:spcBef>
                        <a:spcAft>
                          <a:spcPts val="0"/>
                        </a:spcAft>
                        <a:buFont typeface="Courier New" panose="02070309020205020404" pitchFamily="49" charset="0"/>
                        <a:buChar char="o"/>
                      </a:pPr>
                      <a:r>
                        <a:rPr lang="en-US" sz="1000" dirty="0">
                          <a:solidFill>
                            <a:srgbClr val="000000"/>
                          </a:solidFill>
                          <a:effectLst/>
                          <a:latin typeface="Arial" panose="020B0604020202020204" pitchFamily="34" charset="0"/>
                          <a:ea typeface="Times New Roman" panose="02020603050405020304" pitchFamily="18" charset="0"/>
                        </a:rPr>
                        <a:t>The Group’s ambition to promote transitions and partner with clients in order to minimize negative impacts.</a:t>
                      </a:r>
                      <a:endParaRPr lang="en-US" sz="1000" dirty="0">
                        <a:solidFill>
                          <a:srgbClr val="000000"/>
                        </a:solidFill>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With an evolving ESG regulatory landscape, compliance professionals are faced with the challenge of ensuring their organization is equipped and ready to stay ahead of the curve of these important issues.</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i="1" dirty="0">
                          <a:solidFill>
                            <a:srgbClr val="000000"/>
                          </a:solidFill>
                          <a:effectLst/>
                          <a:latin typeface="Arial" panose="020B0604020202020204" pitchFamily="34" charset="0"/>
                          <a:ea typeface="Calibri" panose="020F0502020204030204" pitchFamily="34" charset="0"/>
                        </a:rPr>
                        <a:t>Please join us for this informative training session!</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i="1" dirty="0">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rPr>
                        <a:t>Date:</a:t>
                      </a:r>
                      <a:r>
                        <a:rPr lang="en-US" sz="1000" dirty="0">
                          <a:solidFill>
                            <a:srgbClr val="000000"/>
                          </a:solidFill>
                          <a:effectLst/>
                          <a:latin typeface="Arial" panose="020B0604020202020204" pitchFamily="34" charset="0"/>
                          <a:ea typeface="Calibri" panose="020F0502020204030204" pitchFamily="34" charset="0"/>
                        </a:rPr>
                        <a:t> Monday, 23 January 2023</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rPr>
                        <a:t>Time:</a:t>
                      </a:r>
                      <a:r>
                        <a:rPr lang="en-US" sz="1000" dirty="0">
                          <a:solidFill>
                            <a:srgbClr val="000000"/>
                          </a:solidFill>
                          <a:effectLst/>
                          <a:latin typeface="Arial" panose="020B0604020202020204" pitchFamily="34" charset="0"/>
                          <a:ea typeface="Calibri" panose="020F0502020204030204" pitchFamily="34" charset="0"/>
                        </a:rPr>
                        <a:t> 09:00 to 12:00 (SAST)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rPr>
                        <a:t>Where</a:t>
                      </a:r>
                      <a:r>
                        <a:rPr lang="en-US" sz="1000" dirty="0">
                          <a:solidFill>
                            <a:srgbClr val="000000"/>
                          </a:solidFill>
                          <a:effectLst/>
                          <a:latin typeface="Arial" panose="020B0604020202020204" pitchFamily="34" charset="0"/>
                          <a:ea typeface="Calibri" panose="020F0502020204030204" pitchFamily="34" charset="0"/>
                        </a:rPr>
                        <a:t>: </a:t>
                      </a:r>
                      <a:r>
                        <a:rPr lang="en-US" sz="1000" u="sng" dirty="0">
                          <a:solidFill>
                            <a:srgbClr val="000000"/>
                          </a:solidFill>
                          <a:effectLst/>
                          <a:latin typeface="Arial" panose="020B0604020202020204" pitchFamily="34" charset="0"/>
                          <a:ea typeface="Calibri" panose="020F0502020204030204" pitchFamily="34" charset="0"/>
                          <a:hlinkClick r:id="rId6"/>
                        </a:rPr>
                        <a:t>MS Teams</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dirty="0">
                          <a:solidFill>
                            <a:srgbClr val="AA052D"/>
                          </a:solidFill>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b="1" dirty="0">
                          <a:solidFill>
                            <a:srgbClr val="AA052D"/>
                          </a:solidFill>
                          <a:effectLst/>
                          <a:latin typeface="Arial" panose="020B0604020202020204" pitchFamily="34" charset="0"/>
                          <a:ea typeface="Calibri" panose="020F0502020204030204" pitchFamily="34" charset="0"/>
                        </a:rPr>
                        <a:t>About the facilitator: Dr </a:t>
                      </a:r>
                      <a:r>
                        <a:rPr lang="en-US" sz="1000" b="1" dirty="0" err="1">
                          <a:solidFill>
                            <a:srgbClr val="AA052D"/>
                          </a:solidFill>
                          <a:effectLst/>
                          <a:latin typeface="Arial" panose="020B0604020202020204" pitchFamily="34" charset="0"/>
                          <a:ea typeface="Calibri" panose="020F0502020204030204" pitchFamily="34" charset="0"/>
                        </a:rPr>
                        <a:t>Mélani</a:t>
                      </a:r>
                      <a:r>
                        <a:rPr lang="en-US" sz="1000" b="1" dirty="0">
                          <a:solidFill>
                            <a:srgbClr val="AA052D"/>
                          </a:solidFill>
                          <a:effectLst/>
                          <a:latin typeface="Arial" panose="020B0604020202020204" pitchFamily="34" charset="0"/>
                          <a:ea typeface="Calibri" panose="020F0502020204030204" pitchFamily="34" charset="0"/>
                        </a:rPr>
                        <a:t> Prinsloo – Henley Business School</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rPr>
                        <a:t>Dr Mélani Prinsloo has been working closely with Henley Business School since 2016 as an adjunct faculty member and Executive Fellow. Mélani is a founding member of Infusion, a research company that has been in existence over the last 24 years. Infusion’s clients include private and public sectors. Mélani holds a BCom (cum laude), BCom Honours (cum laude) in Marketing from the University of Pretoria and a PhD from Lulea University if Technology, Sweden. She also has a series of publications in accredited journals and has co-authored a book on grasping service marketing and a book on consumer behaviour.</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effectLst/>
                          <a:latin typeface="Arial" panose="020B060402020202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794972244"/>
                  </a:ext>
                </a:extLst>
              </a:tr>
              <a:tr h="395191">
                <a:tc vMerge="1">
                  <a:txBody>
                    <a:bodyPr/>
                    <a:lstStyle/>
                    <a:p>
                      <a:endParaRPr lang="en-US"/>
                    </a:p>
                  </a:txBody>
                  <a:tcPr/>
                </a:tc>
                <a:tc>
                  <a:txBody>
                    <a:bodyPr/>
                    <a:lstStyle/>
                    <a:p>
                      <a:pPr marL="0" marR="0" algn="ctr">
                        <a:spcBef>
                          <a:spcPts val="0"/>
                        </a:spcBef>
                        <a:spcAft>
                          <a:spcPts val="0"/>
                        </a:spcAft>
                      </a:pPr>
                      <a:r>
                        <a:rPr lang="en-US" sz="900">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l">
                        <a:spcBef>
                          <a:spcPts val="0"/>
                        </a:spcBef>
                        <a:spcAft>
                          <a:spcPts val="0"/>
                        </a:spcAft>
                      </a:pPr>
                      <a:r>
                        <a:rPr lang="en-US" sz="1000" dirty="0">
                          <a:effectLst/>
                          <a:latin typeface="Calibri" panose="020F0502020204030204" pitchFamily="34" charset="0"/>
                          <a:ea typeface="Calibri" panose="020F0502020204030204" pitchFamily="34" charset="0"/>
                        </a:rPr>
                        <a:t> </a:t>
                      </a:r>
                    </a:p>
                    <a:p>
                      <a:pPr marL="0" marR="0" algn="l">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rPr>
                        <a:t>We look forward to hosting you.</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000" dirty="0">
                          <a:effectLst/>
                          <a:latin typeface="Calibri" panose="020F0502020204030204" pitchFamily="34" charset="0"/>
                          <a:ea typeface="Calibri" panose="020F0502020204030204" pitchFamily="34" charset="0"/>
                        </a:rPr>
                        <a:t> </a:t>
                      </a: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330609074"/>
                  </a:ext>
                </a:extLst>
              </a:tr>
              <a:tr h="263461">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lgn="l">
                        <a:spcBef>
                          <a:spcPts val="0"/>
                        </a:spcBef>
                        <a:spcAft>
                          <a:spcPts val="0"/>
                        </a:spcAft>
                      </a:pPr>
                      <a:r>
                        <a:rPr lang="en-GB" sz="1000" dirty="0">
                          <a:solidFill>
                            <a:srgbClr val="5A4B4B"/>
                          </a:solidFill>
                          <a:effectLst/>
                          <a:latin typeface="Arial" panose="020B0604020202020204" pitchFamily="34" charset="0"/>
                          <a:ea typeface="Calibri" panose="020F0502020204030204" pitchFamily="34" charset="0"/>
                        </a:rPr>
                        <a:t>Kind regards</a:t>
                      </a:r>
                      <a:endParaRPr lang="en-US" sz="10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GB" sz="1000" b="1" dirty="0">
                          <a:solidFill>
                            <a:srgbClr val="000000"/>
                          </a:solidFill>
                          <a:effectLst/>
                          <a:latin typeface="Arial" panose="020B0604020202020204" pitchFamily="34" charset="0"/>
                          <a:ea typeface="Calibri" panose="020F0502020204030204" pitchFamily="34" charset="0"/>
                        </a:rPr>
                        <a:t>Siva Chetty and Pamela Dusoruth</a:t>
                      </a:r>
                      <a:endParaRPr lang="en-US" sz="10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1354769080"/>
                  </a:ext>
                </a:extLst>
              </a:tr>
              <a:tr h="118557">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58595B"/>
                          </a:solidFill>
                          <a:effectLst/>
                          <a:latin typeface="Arial" panose="020B060402020202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4208085293"/>
                  </a:ext>
                </a:extLst>
              </a:tr>
              <a:tr h="118557">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58595B"/>
                          </a:solidFill>
                          <a:effectLst/>
                          <a:latin typeface="Arial" panose="020B060402020202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563832216"/>
                  </a:ext>
                </a:extLst>
              </a:tr>
              <a:tr h="118557">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vMerge="1">
                  <a:txBody>
                    <a:bodyPr/>
                    <a:lstStyle/>
                    <a:p>
                      <a:endParaRPr lang="en-US"/>
                    </a:p>
                  </a:txBody>
                  <a:tcPr/>
                </a:tc>
                <a:extLst>
                  <a:ext uri="{0D108BD9-81ED-4DB2-BD59-A6C34878D82A}">
                    <a16:rowId xmlns:a16="http://schemas.microsoft.com/office/drawing/2014/main" val="2094333241"/>
                  </a:ext>
                </a:extLst>
              </a:tr>
              <a:tr h="421537">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fontAlgn="t">
                        <a:spcBef>
                          <a:spcPts val="0"/>
                        </a:spcBef>
                        <a:spcAft>
                          <a:spcPts val="0"/>
                        </a:spcAft>
                      </a:pPr>
                      <a:r>
                        <a:rPr lang="en-US" sz="800" dirty="0" err="1">
                          <a:solidFill>
                            <a:srgbClr val="FFFFFF"/>
                          </a:solidFill>
                          <a:effectLst/>
                          <a:latin typeface="Arial" panose="020B0604020202020204" pitchFamily="34" charset="0"/>
                          <a:ea typeface="Calibri" panose="020F0502020204030204" pitchFamily="34" charset="0"/>
                        </a:rPr>
                        <a:t>Authorised</a:t>
                      </a:r>
                      <a:r>
                        <a:rPr lang="en-US" sz="800" dirty="0">
                          <a:solidFill>
                            <a:srgbClr val="FFFFFF"/>
                          </a:solidFill>
                          <a:effectLst/>
                          <a:latin typeface="Arial" panose="020B0604020202020204" pitchFamily="34" charset="0"/>
                          <a:ea typeface="Calibri" panose="020F0502020204030204" pitchFamily="34" charset="0"/>
                        </a:rPr>
                        <a:t> Financial Services Provider Registered Credit Provider Reg No NCRCP7</a:t>
                      </a:r>
                      <a:endParaRPr lang="en-US" sz="800" dirty="0">
                        <a:effectLst/>
                        <a:latin typeface="Calibri" panose="020F0502020204030204" pitchFamily="34" charset="0"/>
                        <a:ea typeface="Calibri" panose="020F0502020204030204" pitchFamily="34" charset="0"/>
                      </a:endParaRPr>
                    </a:p>
                    <a:p>
                      <a:pPr marL="0" marR="0" fontAlgn="t">
                        <a:spcBef>
                          <a:spcPts val="0"/>
                        </a:spcBef>
                        <a:spcAft>
                          <a:spcPts val="0"/>
                        </a:spcAft>
                      </a:pPr>
                      <a:r>
                        <a:rPr lang="en-US" sz="800" dirty="0">
                          <a:solidFill>
                            <a:srgbClr val="FFFFFF"/>
                          </a:solidFill>
                          <a:effectLst/>
                          <a:latin typeface="Arial" panose="020B0604020202020204" pitchFamily="34" charset="0"/>
                          <a:ea typeface="Calibri" panose="020F0502020204030204" pitchFamily="34" charset="0"/>
                        </a:rPr>
                        <a:t>Email disclaimer and company information absa.co.za/disclaimer</a:t>
                      </a:r>
                      <a:br>
                        <a:rPr lang="en-US" sz="800" dirty="0">
                          <a:solidFill>
                            <a:srgbClr val="FFFFFF"/>
                          </a:solidFill>
                          <a:effectLst/>
                          <a:latin typeface="Arial" panose="020B0604020202020204" pitchFamily="34" charset="0"/>
                          <a:ea typeface="Calibri" panose="020F0502020204030204" pitchFamily="34" charset="0"/>
                        </a:rPr>
                      </a:br>
                      <a:r>
                        <a:rPr lang="en-US" sz="800" dirty="0">
                          <a:solidFill>
                            <a:srgbClr val="FFFFFF"/>
                          </a:solidFill>
                          <a:effectLst/>
                          <a:latin typeface="Arial" panose="020B0604020202020204" pitchFamily="34" charset="0"/>
                          <a:ea typeface="Calibri" panose="020F0502020204030204" pitchFamily="34" charset="0"/>
                        </a:rPr>
                        <a:t>If you do not want to receive any marketing correspondence, please send an email to </a:t>
                      </a:r>
                      <a:r>
                        <a:rPr lang="en-US" sz="800" b="1" u="sng" dirty="0">
                          <a:solidFill>
                            <a:srgbClr val="FFFFFF"/>
                          </a:solidFill>
                          <a:effectLst/>
                          <a:latin typeface="Arial" panose="020B0604020202020204" pitchFamily="34" charset="0"/>
                          <a:ea typeface="Calibri" panose="020F0502020204030204" pitchFamily="34" charset="0"/>
                          <a:hlinkClick r:id="rId7"/>
                        </a:rPr>
                        <a:t>unsubscribe@absa.co.za</a:t>
                      </a:r>
                      <a:endParaRPr lang="en-US" sz="8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vMerge="1">
                  <a:txBody>
                    <a:bodyPr/>
                    <a:lstStyle/>
                    <a:p>
                      <a:endParaRPr lang="en-US"/>
                    </a:p>
                  </a:txBody>
                  <a:tcPr/>
                </a:tc>
                <a:extLst>
                  <a:ext uri="{0D108BD9-81ED-4DB2-BD59-A6C34878D82A}">
                    <a16:rowId xmlns:a16="http://schemas.microsoft.com/office/drawing/2014/main" val="3270999968"/>
                  </a:ext>
                </a:extLst>
              </a:tr>
              <a:tr h="118557">
                <a:tc vMerge="1">
                  <a:txBody>
                    <a:bodyPr/>
                    <a:lstStyle/>
                    <a:p>
                      <a:endParaRPr lang="en-US"/>
                    </a:p>
                  </a:txBody>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dirty="0">
                          <a:solidFill>
                            <a:srgbClr val="000000"/>
                          </a:solidFill>
                          <a:effectLst/>
                          <a:latin typeface="Times New Roman" panose="02020603050405020304" pitchFamily="18"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a:txBody>
                    <a:bodyPr/>
                    <a:lstStyle/>
                    <a:p>
                      <a:pPr marL="0" marR="0">
                        <a:spcBef>
                          <a:spcPts val="0"/>
                        </a:spcBef>
                        <a:spcAft>
                          <a:spcPts val="0"/>
                        </a:spcAft>
                      </a:pPr>
                      <a:r>
                        <a:rPr lang="en-US" sz="900" dirty="0">
                          <a:solidFill>
                            <a:srgbClr val="000000"/>
                          </a:solidFill>
                          <a:effectLst/>
                          <a:latin typeface="Times New Roman" panose="02020603050405020304" pitchFamily="18"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solidFill>
                      <a:srgbClr val="DC0032"/>
                    </a:solidFill>
                  </a:tcPr>
                </a:tc>
                <a:tc vMerge="1">
                  <a:txBody>
                    <a:bodyPr/>
                    <a:lstStyle/>
                    <a:p>
                      <a:endParaRPr lang="en-US"/>
                    </a:p>
                  </a:txBody>
                  <a:tcPr/>
                </a:tc>
                <a:extLst>
                  <a:ext uri="{0D108BD9-81ED-4DB2-BD59-A6C34878D82A}">
                    <a16:rowId xmlns:a16="http://schemas.microsoft.com/office/drawing/2014/main" val="3285135372"/>
                  </a:ext>
                </a:extLst>
              </a:tr>
            </a:tbl>
          </a:graphicData>
        </a:graphic>
      </p:graphicFrame>
      <p:pic>
        <p:nvPicPr>
          <p:cNvPr id="7170" name="Picture 5" descr="​mp4 icon">
            <a:extLst>
              <a:ext uri="{FF2B5EF4-FFF2-40B4-BE49-F238E27FC236}">
                <a16:creationId xmlns:a16="http://schemas.microsoft.com/office/drawing/2014/main" id="{08DFD4EB-B588-703A-8198-FB05504BB5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275" y="-255588"/>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5465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1913</Words>
  <Application>Microsoft Office PowerPoint</Application>
  <PresentationFormat>Widescreen</PresentationFormat>
  <Paragraphs>208</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Courier New</vt:lpstr>
      <vt:lpstr>Symbol</vt:lpstr>
      <vt:lpstr>Times New Roman</vt:lpstr>
      <vt:lpstr>Office Theme</vt:lpstr>
      <vt:lpstr>Comms Calendar</vt:lpstr>
      <vt:lpstr>Cross Border Activities Update</vt:lpstr>
      <vt:lpstr>PowerPoint Presentation</vt:lpstr>
      <vt:lpstr>Guideline on engaging with regulators 2023</vt:lpstr>
      <vt:lpstr>Compliance Career Development</vt:lpstr>
      <vt:lpstr>PowerPoint Presentation</vt:lpstr>
      <vt:lpstr>PowerPoint Presentation</vt:lpstr>
    </vt:vector>
  </TitlesOfParts>
  <Company>Absa Bank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Comms Calendar</dc:title>
  <dc:creator>Lerato Mogase (ZA)</dc:creator>
  <cp:lastModifiedBy>Lerato Mogase (ZA)</cp:lastModifiedBy>
  <cp:revision>4</cp:revision>
  <dcterms:created xsi:type="dcterms:W3CDTF">2023-04-03T14:40:32Z</dcterms:created>
  <dcterms:modified xsi:type="dcterms:W3CDTF">2023-04-03T15:41:07Z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cca07c43-15a4-4bdb-9746-c77eb2d01dea</vt:lpwstr>
  </property>
  <property fmtid="{D5CDD505-2E9C-101B-9397-08002B2CF9AE}" pid="3" name="TitusArchived">
    <vt:lpwstr>TitusArchivedFalse</vt:lpwstr>
  </property>
  <property fmtid="{D5CDD505-2E9C-101B-9397-08002B2CF9AE}" pid="4" name="TitusDestroyByDate">
    <vt:lpwstr>2030-04-01</vt:lpwstr>
  </property>
  <property fmtid="{D5CDD505-2E9C-101B-9397-08002B2CF9AE}" pid="5" name="TitusGDPR">
    <vt:lpwstr>TitusGDPRNo</vt:lpwstr>
  </property>
  <property fmtid="{D5CDD505-2E9C-101B-9397-08002B2CF9AE}" pid="6" name="TitusPCI">
    <vt:lpwstr>TitusPCINo</vt:lpwstr>
  </property>
  <property fmtid="{D5CDD505-2E9C-101B-9397-08002B2CF9AE}" pid="7" name="TitusPOPI">
    <vt:lpwstr>TitusPOPINo</vt:lpwstr>
  </property>
  <property fmtid="{D5CDD505-2E9C-101B-9397-08002B2CF9AE}" pid="8" name="TitusPOPISpecial">
    <vt:lpwstr>TitusPOPISpecialNo</vt:lpwstr>
  </property>
  <property fmtid="{D5CDD505-2E9C-101B-9397-08002B2CF9AE}" pid="9" name="TitusContentScanMode">
    <vt:lpwstr>TitusContentScanModeAutomatic</vt:lpwstr>
  </property>
  <property fmtid="{D5CDD505-2E9C-101B-9397-08002B2CF9AE}" pid="10" name="TitusClassification">
    <vt:lpwstr>TitusRestricted</vt:lpwstr>
  </property>
</Properties>
</file>